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73" r:id="rId3"/>
    <p:sldId id="257" r:id="rId4"/>
    <p:sldId id="258" r:id="rId5"/>
    <p:sldId id="259" r:id="rId6"/>
    <p:sldId id="264" r:id="rId7"/>
    <p:sldId id="266" r:id="rId8"/>
    <p:sldId id="275" r:id="rId9"/>
    <p:sldId id="267" r:id="rId10"/>
    <p:sldId id="268" r:id="rId11"/>
    <p:sldId id="269" r:id="rId12"/>
    <p:sldId id="265" r:id="rId13"/>
    <p:sldId id="276" r:id="rId14"/>
    <p:sldId id="277" r:id="rId15"/>
    <p:sldId id="278" r:id="rId16"/>
    <p:sldId id="270" r:id="rId17"/>
    <p:sldId id="27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5976"/>
  </p:normalViewPr>
  <p:slideViewPr>
    <p:cSldViewPr snapToGrid="0">
      <p:cViewPr varScale="1">
        <p:scale>
          <a:sx n="115" d="100"/>
          <a:sy n="115"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786E7-1BEA-64C0-39A4-4D60B18F4B89}"/>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657B4985-FDA9-887E-802D-9C9FBF8FF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5DAAD3B2-4766-C996-9B65-0C9890B3DF25}"/>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6280F0E2-AB65-0AB3-1D78-87C4334D0E1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E9F0BA5-9524-8677-26ED-6868E3943D36}"/>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6163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B71BB-36C9-871E-C625-904D2E92F1BC}"/>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88235C9-70E0-E7E9-8BB0-01B934D2625C}"/>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72DF72D-100F-732D-8F4A-1B8F0CA44B1B}"/>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977101F6-9AA2-62D0-BC57-77CF83BC687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48B9CBE-A7D5-550A-1F44-97C28BE44DDB}"/>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115878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1E9F65-08C8-CE87-AAF6-2DAB0D9CD620}"/>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FA5C539A-D441-9AA4-CC4E-CC09BA5B816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5D6C28B-7778-D020-C7A8-E8834DB5202F}"/>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CE2B214C-6744-6756-375E-5B00C0C735C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26492C4-8903-7E0C-7FEB-C504F057ADB6}"/>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413627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202D8-68F4-4403-0BEE-39542EB001E3}"/>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E081EA28-62A3-81F9-2C97-349380ADF543}"/>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3D4E4F9-4B99-2596-E222-B27405E1DC87}"/>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6738AF0C-FC09-6F15-26CB-411137BD494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86D6433-5231-C9F1-EC3F-BA024E9C9C89}"/>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109834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85CE1-B1C2-D650-BE2F-234710F6E84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BD28D86C-31E7-B3A3-95CC-9D311AED3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5A1D4F94-9109-2203-C16B-E84609A14DF9}"/>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8445C3B6-0B2F-BD35-8CB9-AE92A735875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BCEA992-EB3A-EE72-FAB4-8A49689E420A}"/>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53620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EBE23-5797-A85A-1D2F-7708CF2FAA11}"/>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119FC90E-D9C2-D32D-1989-30A876E99003}"/>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4AF5CEE2-EC24-2A64-6A48-6582E4933DFB}"/>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3B883D2F-9E2F-D5B7-D8E9-8C1E538CACD6}"/>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6" name="Espace réservé du pied de page 5">
            <a:extLst>
              <a:ext uri="{FF2B5EF4-FFF2-40B4-BE49-F238E27FC236}">
                <a16:creationId xmlns:a16="http://schemas.microsoft.com/office/drawing/2014/main" id="{3F1E6837-083B-67D5-420F-0837A993BED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0D16A7C-43F9-4383-0065-DD24C6C58A20}"/>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274387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D2280-787E-71B2-113A-8BC50258F753}"/>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A4436B0F-F3AB-AAD5-DE56-BFE682FFB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14892E2C-FCA1-8B1D-DD11-72250706EC2E}"/>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BC099FA3-A5FE-7713-C190-75B01CBF7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25E3AAB0-B832-A755-6DBB-B000E4979B63}"/>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4AE8435B-4D60-8F2D-87B7-61A2EDD71D46}"/>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8" name="Espace réservé du pied de page 7">
            <a:extLst>
              <a:ext uri="{FF2B5EF4-FFF2-40B4-BE49-F238E27FC236}">
                <a16:creationId xmlns:a16="http://schemas.microsoft.com/office/drawing/2014/main" id="{10C781A6-88D6-D696-A8D7-41B0E9555DF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4A27DAAD-5498-9C16-93FC-E17B69A87846}"/>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5581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F2D16-AC43-8090-D265-30632DD47779}"/>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031F6579-0059-C0D4-EEE9-F31CD13652A6}"/>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4" name="Espace réservé du pied de page 3">
            <a:extLst>
              <a:ext uri="{FF2B5EF4-FFF2-40B4-BE49-F238E27FC236}">
                <a16:creationId xmlns:a16="http://schemas.microsoft.com/office/drawing/2014/main" id="{572AF59D-4F43-1B5F-9C6D-38205334633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417A141-315F-C8FB-1C42-36DD06B3805B}"/>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415625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209104-D555-1108-1386-749212C8AFFD}"/>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3" name="Espace réservé du pied de page 2">
            <a:extLst>
              <a:ext uri="{FF2B5EF4-FFF2-40B4-BE49-F238E27FC236}">
                <a16:creationId xmlns:a16="http://schemas.microsoft.com/office/drawing/2014/main" id="{AD3018DA-8EFB-6E9D-56C7-9085935447D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85DCB80-4BA1-E10D-1C1A-BE450DD220BD}"/>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29636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FFF00-A1BC-5DE1-A4EB-EF4CA469756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A3B0FFFC-2DFB-B62D-EE59-DC402E135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1657279D-5C17-D78E-EA9F-7619FEC86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E8E91C3C-E604-5BA4-E358-B13FE5E961DA}"/>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6" name="Espace réservé du pied de page 5">
            <a:extLst>
              <a:ext uri="{FF2B5EF4-FFF2-40B4-BE49-F238E27FC236}">
                <a16:creationId xmlns:a16="http://schemas.microsoft.com/office/drawing/2014/main" id="{DCED3589-DF8B-E572-F0E4-1DD0DB9B6CD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E6EEDD1-278C-BEB8-8BCF-F4BD996E5533}"/>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162438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A0EEB-FC1C-74ED-311B-35F229DB432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B3A1D1CA-4559-66A3-3C9D-B97ACCF57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E2149E1-8504-6778-B353-AFB4AA92C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FC8A0C1-224F-A09C-273B-54A9C95EB1C4}"/>
              </a:ext>
            </a:extLst>
          </p:cNvPr>
          <p:cNvSpPr>
            <a:spLocks noGrp="1"/>
          </p:cNvSpPr>
          <p:nvPr>
            <p:ph type="dt" sz="half" idx="10"/>
          </p:nvPr>
        </p:nvSpPr>
        <p:spPr/>
        <p:txBody>
          <a:bodyPr/>
          <a:lstStyle/>
          <a:p>
            <a:fld id="{1B5EAB5A-642F-984A-B9FF-88C494581B0C}" type="datetimeFigureOut">
              <a:rPr lang="fr-FR" smtClean="0"/>
              <a:t>19/10/2023</a:t>
            </a:fld>
            <a:endParaRPr lang="fr-FR" dirty="0"/>
          </a:p>
        </p:txBody>
      </p:sp>
      <p:sp>
        <p:nvSpPr>
          <p:cNvPr id="6" name="Espace réservé du pied de page 5">
            <a:extLst>
              <a:ext uri="{FF2B5EF4-FFF2-40B4-BE49-F238E27FC236}">
                <a16:creationId xmlns:a16="http://schemas.microsoft.com/office/drawing/2014/main" id="{81535372-8DFA-E600-3C97-E074DB1CE0D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4FE6871-F30C-1F10-A1D3-832569BC7A7C}"/>
              </a:ext>
            </a:extLst>
          </p:cNvPr>
          <p:cNvSpPr>
            <a:spLocks noGrp="1"/>
          </p:cNvSpPr>
          <p:nvPr>
            <p:ph type="sldNum" sz="quarter" idx="12"/>
          </p:nvPr>
        </p:nvSpPr>
        <p:spPr/>
        <p:txBody>
          <a:bodyPr/>
          <a:lstStyle/>
          <a:p>
            <a:fld id="{5D5CC492-D9AC-B24F-9797-4972DCCE24D1}" type="slidenum">
              <a:rPr lang="fr-FR" smtClean="0"/>
              <a:t>‹n°›</a:t>
            </a:fld>
            <a:endParaRPr lang="fr-FR" dirty="0"/>
          </a:p>
        </p:txBody>
      </p:sp>
    </p:spTree>
    <p:extLst>
      <p:ext uri="{BB962C8B-B14F-4D97-AF65-F5344CB8AC3E}">
        <p14:creationId xmlns:p14="http://schemas.microsoft.com/office/powerpoint/2010/main" val="27450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DC86C7-FDF5-CC41-93CB-47EC43BC0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26093853-FB50-A557-32A4-2AA13388D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1879C1C-7FB3-7B63-9984-6F15AFC5F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EAB5A-642F-984A-B9FF-88C494581B0C}" type="datetimeFigureOut">
              <a:rPr lang="fr-FR" smtClean="0"/>
              <a:t>19/10/2023</a:t>
            </a:fld>
            <a:endParaRPr lang="fr-FR" dirty="0"/>
          </a:p>
        </p:txBody>
      </p:sp>
      <p:sp>
        <p:nvSpPr>
          <p:cNvPr id="5" name="Espace réservé du pied de page 4">
            <a:extLst>
              <a:ext uri="{FF2B5EF4-FFF2-40B4-BE49-F238E27FC236}">
                <a16:creationId xmlns:a16="http://schemas.microsoft.com/office/drawing/2014/main" id="{24349F7E-216A-3588-92F5-135DE5732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83CA53F5-EFD6-3498-DB91-3BD60433E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CC492-D9AC-B24F-9797-4972DCCE24D1}" type="slidenum">
              <a:rPr lang="fr-FR" smtClean="0"/>
              <a:t>‹n°›</a:t>
            </a:fld>
            <a:endParaRPr lang="fr-FR" dirty="0"/>
          </a:p>
        </p:txBody>
      </p:sp>
    </p:spTree>
    <p:extLst>
      <p:ext uri="{BB962C8B-B14F-4D97-AF65-F5344CB8AC3E}">
        <p14:creationId xmlns:p14="http://schemas.microsoft.com/office/powerpoint/2010/main" val="164101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EDA32-F576-4756-4F3D-F993BCFBA6CF}"/>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EB1E5D2F-2885-207F-601E-3D15727B93F4}"/>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97797B56-1070-01B0-FEF5-F5118C43321E}"/>
              </a:ext>
            </a:extLst>
          </p:cNvPr>
          <p:cNvPicPr>
            <a:picLocks noChangeAspect="1"/>
          </p:cNvPicPr>
          <p:nvPr/>
        </p:nvPicPr>
        <p:blipFill>
          <a:blip r:embed="rId2"/>
          <a:stretch>
            <a:fillRect/>
          </a:stretch>
        </p:blipFill>
        <p:spPr>
          <a:xfrm>
            <a:off x="10402" y="0"/>
            <a:ext cx="12171196" cy="6858000"/>
          </a:xfrm>
          <a:prstGeom prst="rect">
            <a:avLst/>
          </a:prstGeom>
        </p:spPr>
      </p:pic>
      <p:sp>
        <p:nvSpPr>
          <p:cNvPr id="4" name="ZoneTexte 3">
            <a:extLst>
              <a:ext uri="{FF2B5EF4-FFF2-40B4-BE49-F238E27FC236}">
                <a16:creationId xmlns:a16="http://schemas.microsoft.com/office/drawing/2014/main" id="{2FC29779-2A0D-9AF7-2135-FCACEB5910BE}"/>
              </a:ext>
            </a:extLst>
          </p:cNvPr>
          <p:cNvSpPr txBox="1"/>
          <p:nvPr/>
        </p:nvSpPr>
        <p:spPr>
          <a:xfrm>
            <a:off x="4054207" y="4098275"/>
            <a:ext cx="5155894" cy="461665"/>
          </a:xfrm>
          <a:prstGeom prst="rect">
            <a:avLst/>
          </a:prstGeom>
          <a:noFill/>
        </p:spPr>
        <p:txBody>
          <a:bodyPr wrap="square" rtlCol="0">
            <a:spAutoFit/>
          </a:bodyPr>
          <a:lstStyle/>
          <a:p>
            <a:r>
              <a:rPr lang="fr-FR" sz="2400" b="1" dirty="0">
                <a:solidFill>
                  <a:schemeClr val="bg1"/>
                </a:solidFill>
              </a:rPr>
              <a:t>Sample of 1500 Adult Canadians</a:t>
            </a:r>
          </a:p>
        </p:txBody>
      </p:sp>
    </p:spTree>
    <p:extLst>
      <p:ext uri="{BB962C8B-B14F-4D97-AF65-F5344CB8AC3E}">
        <p14:creationId xmlns:p14="http://schemas.microsoft.com/office/powerpoint/2010/main" val="91519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8FE0B-1404-CEA9-1653-C95791D6F8EB}"/>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9CC8B638-8212-8AD4-330F-AAD8FC842A92}"/>
              </a:ext>
            </a:extLst>
          </p:cNvPr>
          <p:cNvPicPr>
            <a:picLocks noGrp="1" noChangeAspect="1"/>
          </p:cNvPicPr>
          <p:nvPr>
            <p:ph idx="1"/>
          </p:nvPr>
        </p:nvPicPr>
        <p:blipFill>
          <a:blip r:embed="rId2"/>
          <a:stretch>
            <a:fillRect/>
          </a:stretch>
        </p:blipFill>
        <p:spPr>
          <a:xfrm>
            <a:off x="0" y="0"/>
            <a:ext cx="12185508" cy="6858000"/>
          </a:xfrm>
        </p:spPr>
      </p:pic>
      <p:sp>
        <p:nvSpPr>
          <p:cNvPr id="7" name="ZoneTexte 6">
            <a:extLst>
              <a:ext uri="{FF2B5EF4-FFF2-40B4-BE49-F238E27FC236}">
                <a16:creationId xmlns:a16="http://schemas.microsoft.com/office/drawing/2014/main" id="{5B4F2607-26E3-E6E1-55A7-C1D71D8778D7}"/>
              </a:ext>
            </a:extLst>
          </p:cNvPr>
          <p:cNvSpPr txBox="1"/>
          <p:nvPr/>
        </p:nvSpPr>
        <p:spPr>
          <a:xfrm>
            <a:off x="8530682" y="3116095"/>
            <a:ext cx="3654826" cy="1323439"/>
          </a:xfrm>
          <a:prstGeom prst="rect">
            <a:avLst/>
          </a:prstGeom>
          <a:noFill/>
        </p:spPr>
        <p:txBody>
          <a:bodyPr wrap="square">
            <a:spAutoFit/>
          </a:bodyPr>
          <a:lstStyle/>
          <a:p>
            <a:pPr algn="r"/>
            <a:r>
              <a:rPr lang="fr-FR" sz="4000" b="1" dirty="0">
                <a:solidFill>
                  <a:srgbClr val="FF0000"/>
                </a:solidFill>
              </a:rPr>
              <a:t>75% </a:t>
            </a:r>
            <a:r>
              <a:rPr lang="fr-FR" sz="4000" dirty="0"/>
              <a:t>had the  </a:t>
            </a:r>
          </a:p>
          <a:p>
            <a:pPr algn="r"/>
            <a:r>
              <a:rPr lang="fr-FR" sz="4000" dirty="0"/>
              <a:t>wrong answer</a:t>
            </a:r>
          </a:p>
        </p:txBody>
      </p:sp>
    </p:spTree>
    <p:extLst>
      <p:ext uri="{BB962C8B-B14F-4D97-AF65-F5344CB8AC3E}">
        <p14:creationId xmlns:p14="http://schemas.microsoft.com/office/powerpoint/2010/main" val="352900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2A49D-93FB-0AC3-B0C2-AE6440F1B6BF}"/>
              </a:ext>
            </a:extLst>
          </p:cNvPr>
          <p:cNvSpPr>
            <a:spLocks noGrp="1"/>
          </p:cNvSpPr>
          <p:nvPr>
            <p:ph type="title"/>
          </p:nvPr>
        </p:nvSpPr>
        <p:spPr/>
        <p:txBody>
          <a:bodyPr/>
          <a:lstStyle/>
          <a:p>
            <a:endParaRPr lang="fr-FR" dirty="0"/>
          </a:p>
        </p:txBody>
      </p:sp>
      <p:pic>
        <p:nvPicPr>
          <p:cNvPr id="9" name="Espace réservé du contenu 8">
            <a:extLst>
              <a:ext uri="{FF2B5EF4-FFF2-40B4-BE49-F238E27FC236}">
                <a16:creationId xmlns:a16="http://schemas.microsoft.com/office/drawing/2014/main" id="{EF1BA86B-5E52-C25C-6CEE-FE55CA7A9A66}"/>
              </a:ext>
            </a:extLst>
          </p:cNvPr>
          <p:cNvPicPr>
            <a:picLocks noGrp="1" noChangeAspect="1"/>
          </p:cNvPicPr>
          <p:nvPr>
            <p:ph idx="1"/>
          </p:nvPr>
        </p:nvPicPr>
        <p:blipFill>
          <a:blip r:embed="rId2"/>
          <a:stretch>
            <a:fillRect/>
          </a:stretch>
        </p:blipFill>
        <p:spPr>
          <a:xfrm>
            <a:off x="-1" y="0"/>
            <a:ext cx="12182897" cy="6858000"/>
          </a:xfrm>
        </p:spPr>
      </p:pic>
      <p:sp>
        <p:nvSpPr>
          <p:cNvPr id="3" name="ZoneTexte 2">
            <a:extLst>
              <a:ext uri="{FF2B5EF4-FFF2-40B4-BE49-F238E27FC236}">
                <a16:creationId xmlns:a16="http://schemas.microsoft.com/office/drawing/2014/main" id="{8DFB2377-1752-12A0-3900-124BB2AA9C7A}"/>
              </a:ext>
            </a:extLst>
          </p:cNvPr>
          <p:cNvSpPr txBox="1"/>
          <p:nvPr/>
        </p:nvSpPr>
        <p:spPr>
          <a:xfrm>
            <a:off x="6256120" y="2442116"/>
            <a:ext cx="5926776" cy="1600438"/>
          </a:xfrm>
          <a:prstGeom prst="rect">
            <a:avLst/>
          </a:prstGeom>
          <a:noFill/>
        </p:spPr>
        <p:txBody>
          <a:bodyPr wrap="square" rtlCol="0">
            <a:spAutoFit/>
          </a:bodyPr>
          <a:lstStyle/>
          <a:p>
            <a:pPr algn="r"/>
            <a:r>
              <a:rPr lang="fr-FR" sz="4000" b="1" dirty="0">
                <a:solidFill>
                  <a:srgbClr val="FF0000"/>
                </a:solidFill>
              </a:rPr>
              <a:t>81% </a:t>
            </a:r>
            <a:r>
              <a:rPr lang="fr-FR" sz="4000" dirty="0"/>
              <a:t>had the  </a:t>
            </a:r>
          </a:p>
          <a:p>
            <a:pPr algn="r"/>
            <a:r>
              <a:rPr lang="fr-FR" sz="4000" dirty="0"/>
              <a:t>wrong answer</a:t>
            </a:r>
          </a:p>
          <a:p>
            <a:endParaRPr lang="fr-FR" dirty="0"/>
          </a:p>
        </p:txBody>
      </p:sp>
    </p:spTree>
    <p:extLst>
      <p:ext uri="{BB962C8B-B14F-4D97-AF65-F5344CB8AC3E}">
        <p14:creationId xmlns:p14="http://schemas.microsoft.com/office/powerpoint/2010/main" val="347988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17AA-C4C8-F9FE-7F5C-6D4D4C3287E0}"/>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C9127100-BB6D-B9B1-251E-01A8B686312A}"/>
              </a:ext>
            </a:extLst>
          </p:cNvPr>
          <p:cNvPicPr>
            <a:picLocks noGrp="1" noChangeAspect="1"/>
          </p:cNvPicPr>
          <p:nvPr>
            <p:ph idx="1"/>
          </p:nvPr>
        </p:nvPicPr>
        <p:blipFill>
          <a:blip r:embed="rId2"/>
          <a:stretch>
            <a:fillRect/>
          </a:stretch>
        </p:blipFill>
        <p:spPr>
          <a:xfrm>
            <a:off x="0" y="0"/>
            <a:ext cx="12150460" cy="6858000"/>
          </a:xfrm>
        </p:spPr>
      </p:pic>
      <p:sp>
        <p:nvSpPr>
          <p:cNvPr id="3" name="ZoneTexte 2">
            <a:extLst>
              <a:ext uri="{FF2B5EF4-FFF2-40B4-BE49-F238E27FC236}">
                <a16:creationId xmlns:a16="http://schemas.microsoft.com/office/drawing/2014/main" id="{24DED0F2-F866-A498-5517-958462BCA33E}"/>
              </a:ext>
            </a:extLst>
          </p:cNvPr>
          <p:cNvSpPr txBox="1"/>
          <p:nvPr/>
        </p:nvSpPr>
        <p:spPr>
          <a:xfrm>
            <a:off x="6278137" y="3122341"/>
            <a:ext cx="5872323" cy="1600438"/>
          </a:xfrm>
          <a:prstGeom prst="rect">
            <a:avLst/>
          </a:prstGeom>
          <a:noFill/>
        </p:spPr>
        <p:txBody>
          <a:bodyPr wrap="square" rtlCol="0">
            <a:spAutoFit/>
          </a:bodyPr>
          <a:lstStyle/>
          <a:p>
            <a:pPr algn="r"/>
            <a:r>
              <a:rPr lang="fr-FR" sz="4000" b="1" dirty="0">
                <a:solidFill>
                  <a:srgbClr val="FF0000"/>
                </a:solidFill>
              </a:rPr>
              <a:t>84% </a:t>
            </a:r>
            <a:r>
              <a:rPr lang="fr-FR" sz="4000" dirty="0"/>
              <a:t>had the  </a:t>
            </a:r>
          </a:p>
          <a:p>
            <a:pPr algn="r"/>
            <a:r>
              <a:rPr lang="fr-FR" sz="4000" dirty="0"/>
              <a:t>wrong answer</a:t>
            </a:r>
          </a:p>
          <a:p>
            <a:endParaRPr lang="fr-FR" dirty="0"/>
          </a:p>
        </p:txBody>
      </p:sp>
    </p:spTree>
    <p:extLst>
      <p:ext uri="{BB962C8B-B14F-4D97-AF65-F5344CB8AC3E}">
        <p14:creationId xmlns:p14="http://schemas.microsoft.com/office/powerpoint/2010/main" val="15533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38C0D-3363-6151-3402-0BBA535809EC}"/>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B4F41A97-E960-1C37-2DEC-2ECFE077D6BE}"/>
              </a:ext>
            </a:extLst>
          </p:cNvPr>
          <p:cNvPicPr>
            <a:picLocks noGrp="1" noChangeAspect="1"/>
          </p:cNvPicPr>
          <p:nvPr>
            <p:ph idx="1"/>
          </p:nvPr>
        </p:nvPicPr>
        <p:blipFill>
          <a:blip r:embed="rId2"/>
          <a:stretch>
            <a:fillRect/>
          </a:stretch>
        </p:blipFill>
        <p:spPr>
          <a:xfrm>
            <a:off x="-1" y="0"/>
            <a:ext cx="12192001" cy="6858000"/>
          </a:xfrm>
        </p:spPr>
      </p:pic>
      <p:sp>
        <p:nvSpPr>
          <p:cNvPr id="6" name="ZoneTexte 5">
            <a:extLst>
              <a:ext uri="{FF2B5EF4-FFF2-40B4-BE49-F238E27FC236}">
                <a16:creationId xmlns:a16="http://schemas.microsoft.com/office/drawing/2014/main" id="{5C419547-2F3F-2639-BA5F-4A3FA3219985}"/>
              </a:ext>
            </a:extLst>
          </p:cNvPr>
          <p:cNvSpPr txBox="1"/>
          <p:nvPr/>
        </p:nvSpPr>
        <p:spPr>
          <a:xfrm>
            <a:off x="6846850" y="4694663"/>
            <a:ext cx="5345150" cy="1600438"/>
          </a:xfrm>
          <a:prstGeom prst="rect">
            <a:avLst/>
          </a:prstGeom>
          <a:noFill/>
        </p:spPr>
        <p:txBody>
          <a:bodyPr wrap="square" rtlCol="0">
            <a:spAutoFit/>
          </a:bodyPr>
          <a:lstStyle/>
          <a:p>
            <a:pPr algn="r"/>
            <a:r>
              <a:rPr lang="fr-FR" sz="4000" b="1" dirty="0">
                <a:solidFill>
                  <a:srgbClr val="FF0000"/>
                </a:solidFill>
              </a:rPr>
              <a:t>77% </a:t>
            </a:r>
            <a:r>
              <a:rPr lang="fr-FR" sz="4000" dirty="0"/>
              <a:t>had the  </a:t>
            </a:r>
          </a:p>
          <a:p>
            <a:pPr algn="r"/>
            <a:r>
              <a:rPr lang="fr-FR" sz="4000" dirty="0"/>
              <a:t>wrong answer</a:t>
            </a:r>
          </a:p>
          <a:p>
            <a:endParaRPr lang="fr-FR" dirty="0"/>
          </a:p>
        </p:txBody>
      </p:sp>
    </p:spTree>
    <p:extLst>
      <p:ext uri="{BB962C8B-B14F-4D97-AF65-F5344CB8AC3E}">
        <p14:creationId xmlns:p14="http://schemas.microsoft.com/office/powerpoint/2010/main" val="220624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D97A14-FAA8-E867-A4F3-1A0F699563C3}"/>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7D438100-68FF-5DA7-7E77-3226B56D99B1}"/>
              </a:ext>
            </a:extLst>
          </p:cNvPr>
          <p:cNvPicPr>
            <a:picLocks noGrp="1" noChangeAspect="1"/>
          </p:cNvPicPr>
          <p:nvPr>
            <p:ph idx="1"/>
          </p:nvPr>
        </p:nvPicPr>
        <p:blipFill>
          <a:blip r:embed="rId2"/>
          <a:stretch>
            <a:fillRect/>
          </a:stretch>
        </p:blipFill>
        <p:spPr>
          <a:xfrm>
            <a:off x="-1" y="0"/>
            <a:ext cx="12182897" cy="6858000"/>
          </a:xfrm>
        </p:spPr>
      </p:pic>
      <p:sp>
        <p:nvSpPr>
          <p:cNvPr id="6" name="ZoneTexte 5">
            <a:extLst>
              <a:ext uri="{FF2B5EF4-FFF2-40B4-BE49-F238E27FC236}">
                <a16:creationId xmlns:a16="http://schemas.microsoft.com/office/drawing/2014/main" id="{24CC67F2-6491-66B7-D1BB-53D3DE193647}"/>
              </a:ext>
            </a:extLst>
          </p:cNvPr>
          <p:cNvSpPr txBox="1"/>
          <p:nvPr/>
        </p:nvSpPr>
        <p:spPr>
          <a:xfrm>
            <a:off x="7538510" y="3557239"/>
            <a:ext cx="4653489" cy="1600438"/>
          </a:xfrm>
          <a:prstGeom prst="rect">
            <a:avLst/>
          </a:prstGeom>
          <a:noFill/>
        </p:spPr>
        <p:txBody>
          <a:bodyPr wrap="square" rtlCol="0">
            <a:spAutoFit/>
          </a:bodyPr>
          <a:lstStyle/>
          <a:p>
            <a:pPr algn="r"/>
            <a:r>
              <a:rPr lang="fr-FR" sz="4000" b="1" dirty="0">
                <a:solidFill>
                  <a:srgbClr val="FF0000"/>
                </a:solidFill>
              </a:rPr>
              <a:t>65% </a:t>
            </a:r>
            <a:r>
              <a:rPr lang="fr-FR" sz="4000" dirty="0"/>
              <a:t>had the  </a:t>
            </a:r>
          </a:p>
          <a:p>
            <a:pPr algn="r"/>
            <a:r>
              <a:rPr lang="fr-FR" sz="4000" dirty="0"/>
              <a:t>wrong answer</a:t>
            </a:r>
          </a:p>
          <a:p>
            <a:endParaRPr lang="fr-FR" dirty="0"/>
          </a:p>
        </p:txBody>
      </p:sp>
    </p:spTree>
    <p:extLst>
      <p:ext uri="{BB962C8B-B14F-4D97-AF65-F5344CB8AC3E}">
        <p14:creationId xmlns:p14="http://schemas.microsoft.com/office/powerpoint/2010/main" val="368859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03CDE-AB8D-4C52-A3F8-2084E394A01F}"/>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5EB5AE38-6C9E-1186-C9F9-9963AB3603BB}"/>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27598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6AF33-75B3-5D1B-9339-73B4ABFEC9CE}"/>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D354BA2A-F95D-04C9-6001-FF8BC77742AE}"/>
              </a:ext>
            </a:extLst>
          </p:cNvPr>
          <p:cNvPicPr>
            <a:picLocks noGrp="1" noChangeAspect="1"/>
          </p:cNvPicPr>
          <p:nvPr>
            <p:ph idx="1"/>
          </p:nvPr>
        </p:nvPicPr>
        <p:blipFill>
          <a:blip r:embed="rId2"/>
          <a:stretch>
            <a:fillRect/>
          </a:stretch>
        </p:blipFill>
        <p:spPr>
          <a:xfrm>
            <a:off x="0" y="0"/>
            <a:ext cx="12192000" cy="6858000"/>
          </a:xfrm>
        </p:spPr>
      </p:pic>
      <p:sp>
        <p:nvSpPr>
          <p:cNvPr id="3" name="ZoneTexte 2">
            <a:extLst>
              <a:ext uri="{FF2B5EF4-FFF2-40B4-BE49-F238E27FC236}">
                <a16:creationId xmlns:a16="http://schemas.microsoft.com/office/drawing/2014/main" id="{0A485FA7-4E1B-AB61-B34E-0B09F9565005}"/>
              </a:ext>
            </a:extLst>
          </p:cNvPr>
          <p:cNvSpPr txBox="1"/>
          <p:nvPr/>
        </p:nvSpPr>
        <p:spPr>
          <a:xfrm>
            <a:off x="8430322" y="3278459"/>
            <a:ext cx="3761678" cy="2246769"/>
          </a:xfrm>
          <a:prstGeom prst="rect">
            <a:avLst/>
          </a:prstGeom>
          <a:noFill/>
        </p:spPr>
        <p:txBody>
          <a:bodyPr wrap="square" rtlCol="0">
            <a:spAutoFit/>
          </a:bodyPr>
          <a:lstStyle/>
          <a:p>
            <a:pPr algn="r"/>
            <a:endParaRPr lang="fr-FR" sz="2800" b="1" dirty="0"/>
          </a:p>
          <a:p>
            <a:pPr algn="r"/>
            <a:r>
              <a:rPr lang="fr-FR" sz="2800" b="1" dirty="0"/>
              <a:t>The interest grew by</a:t>
            </a:r>
            <a:r>
              <a:rPr lang="fr-FR" sz="2800" b="1" dirty="0">
                <a:solidFill>
                  <a:srgbClr val="FF0000"/>
                </a:solidFill>
              </a:rPr>
              <a:t> 20% (from 43% to 63%) </a:t>
            </a:r>
            <a:r>
              <a:rPr lang="fr-FR" sz="2800" b="1" dirty="0"/>
              <a:t>among non EV owners </a:t>
            </a:r>
          </a:p>
          <a:p>
            <a:pPr algn="r"/>
            <a:endParaRPr lang="fr-FR" sz="2800" b="1" dirty="0"/>
          </a:p>
        </p:txBody>
      </p:sp>
    </p:spTree>
    <p:extLst>
      <p:ext uri="{BB962C8B-B14F-4D97-AF65-F5344CB8AC3E}">
        <p14:creationId xmlns:p14="http://schemas.microsoft.com/office/powerpoint/2010/main" val="138719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4DC5B-2732-A2C3-95A4-9AA62B7170DC}"/>
              </a:ext>
            </a:extLst>
          </p:cNvPr>
          <p:cNvSpPr>
            <a:spLocks noGrp="1"/>
          </p:cNvSpPr>
          <p:nvPr>
            <p:ph type="title"/>
          </p:nvPr>
        </p:nvSpPr>
        <p:spPr>
          <a:xfrm>
            <a:off x="4559576" y="0"/>
            <a:ext cx="7632424" cy="2631687"/>
          </a:xfrm>
        </p:spPr>
        <p:txBody>
          <a:bodyPr>
            <a:noAutofit/>
          </a:bodyPr>
          <a:lstStyle/>
          <a:p>
            <a:br>
              <a:rPr lang="fr-FR" sz="4000" dirty="0">
                <a:latin typeface="+mn-lt"/>
              </a:rPr>
            </a:br>
            <a:br>
              <a:rPr lang="fr-FR" sz="4000" dirty="0">
                <a:latin typeface="+mn-lt"/>
              </a:rPr>
            </a:br>
            <a:br>
              <a:rPr lang="fr-FR" sz="4000" dirty="0">
                <a:latin typeface="+mn-lt"/>
              </a:rPr>
            </a:br>
            <a:br>
              <a:rPr lang="fr-FR" sz="4000" dirty="0">
                <a:latin typeface="+mn-lt"/>
              </a:rPr>
            </a:br>
            <a:br>
              <a:rPr lang="fr-FR" sz="4000" dirty="0">
                <a:latin typeface="+mn-lt"/>
              </a:rPr>
            </a:br>
            <a:br>
              <a:rPr lang="fr-FR" sz="4000" dirty="0">
                <a:latin typeface="+mn-lt"/>
              </a:rPr>
            </a:br>
            <a:br>
              <a:rPr lang="fr-FR" sz="4000" dirty="0">
                <a:latin typeface="+mn-lt"/>
              </a:rPr>
            </a:br>
            <a:br>
              <a:rPr lang="fr-FR" sz="4000" dirty="0">
                <a:latin typeface="+mn-lt"/>
              </a:rPr>
            </a:br>
            <a:r>
              <a:rPr lang="fr-FR" sz="3200" dirty="0">
                <a:latin typeface="+mn-lt"/>
              </a:rPr>
              <a:t>The knowledge gap is, as expected, significant when it comes to ZEVs. </a:t>
            </a:r>
            <a:br>
              <a:rPr lang="fr-FR" sz="3200" dirty="0">
                <a:latin typeface="+mn-lt"/>
              </a:rPr>
            </a:br>
            <a:r>
              <a:rPr lang="fr-FR" sz="3200" dirty="0">
                <a:latin typeface="+mn-lt"/>
              </a:rPr>
              <a:t>ALL of us (government, industry, NGOs) must do much better on ZEV education and awareness.</a:t>
            </a:r>
            <a:br>
              <a:rPr lang="fr-FR" sz="3200" dirty="0">
                <a:latin typeface="+mn-lt"/>
              </a:rPr>
            </a:br>
            <a:br>
              <a:rPr lang="fr-FR" sz="3200" dirty="0">
                <a:latin typeface="+mn-lt"/>
              </a:rPr>
            </a:br>
            <a:r>
              <a:rPr lang="fr-FR" sz="3200" dirty="0">
                <a:latin typeface="+mn-lt"/>
              </a:rPr>
              <a:t>We are currently conducting surveys with car salespeople and the results are generally close to what the general public thinks.</a:t>
            </a:r>
            <a:br>
              <a:rPr lang="fr-FR" sz="3200" dirty="0">
                <a:latin typeface="+mn-lt"/>
              </a:rPr>
            </a:br>
            <a:br>
              <a:rPr lang="fr-FR" sz="3200" dirty="0">
                <a:latin typeface="+mn-lt"/>
              </a:rPr>
            </a:br>
            <a:r>
              <a:rPr lang="fr-FR" sz="3200" i="1" dirty="0">
                <a:solidFill>
                  <a:srgbClr val="FF0000"/>
                </a:solidFill>
                <a:latin typeface="+mn-lt"/>
              </a:rPr>
              <a:t>This means that there is great potential for EV sales growth.</a:t>
            </a:r>
            <a:br>
              <a:rPr lang="fr-FR" sz="4000" dirty="0">
                <a:latin typeface="+mn-lt"/>
              </a:rPr>
            </a:br>
            <a:endParaRPr lang="fr-FR" sz="4000" dirty="0">
              <a:latin typeface="+mn-lt"/>
            </a:endParaRPr>
          </a:p>
        </p:txBody>
      </p:sp>
      <p:pic>
        <p:nvPicPr>
          <p:cNvPr id="5" name="Espace réservé du contenu 4">
            <a:extLst>
              <a:ext uri="{FF2B5EF4-FFF2-40B4-BE49-F238E27FC236}">
                <a16:creationId xmlns:a16="http://schemas.microsoft.com/office/drawing/2014/main" id="{2A3AF419-B9A3-6971-67B7-55708B7D4DCB}"/>
              </a:ext>
            </a:extLst>
          </p:cNvPr>
          <p:cNvPicPr>
            <a:picLocks noGrp="1" noChangeAspect="1"/>
          </p:cNvPicPr>
          <p:nvPr>
            <p:ph idx="1"/>
          </p:nvPr>
        </p:nvPicPr>
        <p:blipFill>
          <a:blip r:embed="rId2"/>
          <a:stretch>
            <a:fillRect/>
          </a:stretch>
        </p:blipFill>
        <p:spPr>
          <a:xfrm>
            <a:off x="0" y="-1"/>
            <a:ext cx="4559576" cy="6858001"/>
          </a:xfrm>
        </p:spPr>
      </p:pic>
    </p:spTree>
    <p:extLst>
      <p:ext uri="{BB962C8B-B14F-4D97-AF65-F5344CB8AC3E}">
        <p14:creationId xmlns:p14="http://schemas.microsoft.com/office/powerpoint/2010/main" val="350521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F9460-602C-49D7-9631-5D197ACEA29A}"/>
              </a:ext>
            </a:extLst>
          </p:cNvPr>
          <p:cNvSpPr>
            <a:spLocks noGrp="1"/>
          </p:cNvSpPr>
          <p:nvPr>
            <p:ph type="title"/>
          </p:nvPr>
        </p:nvSpPr>
        <p:spPr>
          <a:xfrm>
            <a:off x="0" y="1"/>
            <a:ext cx="11353800" cy="1690688"/>
          </a:xfrm>
        </p:spPr>
        <p:txBody>
          <a:bodyPr/>
          <a:lstStyle/>
          <a:p>
            <a:r>
              <a:rPr lang="fr-FR" b="1" dirty="0">
                <a:latin typeface="+mn-lt"/>
              </a:rPr>
              <a:t>We ordered this survey from Abacus because:</a:t>
            </a:r>
          </a:p>
        </p:txBody>
      </p:sp>
      <p:sp>
        <p:nvSpPr>
          <p:cNvPr id="3" name="Espace réservé du contenu 2">
            <a:extLst>
              <a:ext uri="{FF2B5EF4-FFF2-40B4-BE49-F238E27FC236}">
                <a16:creationId xmlns:a16="http://schemas.microsoft.com/office/drawing/2014/main" id="{AE18596C-3E74-D795-3238-4758955266E0}"/>
              </a:ext>
            </a:extLst>
          </p:cNvPr>
          <p:cNvSpPr>
            <a:spLocks noGrp="1"/>
          </p:cNvSpPr>
          <p:nvPr>
            <p:ph idx="1"/>
          </p:nvPr>
        </p:nvSpPr>
        <p:spPr>
          <a:xfrm>
            <a:off x="0" y="1839817"/>
            <a:ext cx="12192000" cy="5018182"/>
          </a:xfrm>
        </p:spPr>
        <p:txBody>
          <a:bodyPr>
            <a:normAutofit/>
          </a:bodyPr>
          <a:lstStyle/>
          <a:p>
            <a:pPr marL="0" indent="0">
              <a:buNone/>
            </a:pPr>
            <a:r>
              <a:rPr lang="fr-FR" sz="2400" dirty="0"/>
              <a:t>- Only 2% of Canadians drive ZEVs so very few Canadians actually know about them</a:t>
            </a:r>
          </a:p>
          <a:p>
            <a:pPr marL="0" indent="0">
              <a:buNone/>
            </a:pPr>
            <a:endParaRPr lang="fr-FR" sz="2400" dirty="0"/>
          </a:p>
          <a:p>
            <a:pPr marL="0" indent="0">
              <a:buNone/>
            </a:pPr>
            <a:r>
              <a:rPr lang="fr-FR" sz="2400" dirty="0"/>
              <a:t>- Standard surveys generally ask questions on topics that the vast majority of people heard about but actually are not familiar with: range anxiety, charging anxiety, affordability, etc.</a:t>
            </a:r>
          </a:p>
          <a:p>
            <a:pPr marL="0" indent="0">
              <a:buNone/>
            </a:pPr>
            <a:endParaRPr lang="fr-FR" sz="2400" dirty="0"/>
          </a:p>
          <a:p>
            <a:pPr marL="0" indent="0">
              <a:buNone/>
            </a:pPr>
            <a:r>
              <a:rPr lang="fr-FR" sz="2400" dirty="0"/>
              <a:t>- Many media and social media posts disseminate incomplete or wrong information regarding ZEVs: CBC, CTV, La Presse, Facebook, etc.</a:t>
            </a:r>
          </a:p>
        </p:txBody>
      </p:sp>
    </p:spTree>
    <p:extLst>
      <p:ext uri="{BB962C8B-B14F-4D97-AF65-F5344CB8AC3E}">
        <p14:creationId xmlns:p14="http://schemas.microsoft.com/office/powerpoint/2010/main" val="417441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5AE85-891F-6845-5B5E-AC3AAD1FC815}"/>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EB82C23E-DB26-9EB0-524B-37A659CDC35D}"/>
              </a:ext>
            </a:extLst>
          </p:cNvPr>
          <p:cNvPicPr>
            <a:picLocks noGrp="1" noChangeAspect="1"/>
          </p:cNvPicPr>
          <p:nvPr>
            <p:ph idx="1"/>
          </p:nvPr>
        </p:nvPicPr>
        <p:blipFill>
          <a:blip r:embed="rId2"/>
          <a:stretch>
            <a:fillRect/>
          </a:stretch>
        </p:blipFill>
        <p:spPr>
          <a:xfrm>
            <a:off x="-1" y="-1"/>
            <a:ext cx="12096521" cy="6878873"/>
          </a:xfrm>
        </p:spPr>
      </p:pic>
      <p:sp>
        <p:nvSpPr>
          <p:cNvPr id="6" name="ZoneTexte 5">
            <a:extLst>
              <a:ext uri="{FF2B5EF4-FFF2-40B4-BE49-F238E27FC236}">
                <a16:creationId xmlns:a16="http://schemas.microsoft.com/office/drawing/2014/main" id="{55115704-479C-73B7-E976-6A40AB93C789}"/>
              </a:ext>
            </a:extLst>
          </p:cNvPr>
          <p:cNvSpPr txBox="1"/>
          <p:nvPr/>
        </p:nvSpPr>
        <p:spPr>
          <a:xfrm>
            <a:off x="0" y="0"/>
            <a:ext cx="12192000" cy="1384995"/>
          </a:xfrm>
          <a:prstGeom prst="rect">
            <a:avLst/>
          </a:prstGeom>
          <a:noFill/>
        </p:spPr>
        <p:txBody>
          <a:bodyPr wrap="square" rtlCol="0">
            <a:spAutoFit/>
          </a:bodyPr>
          <a:lstStyle/>
          <a:p>
            <a:r>
              <a:rPr lang="fr-FR" sz="2800" b="1" dirty="0"/>
              <a:t>Question #1: do you currently own an electric or a plug-in hybrid vehicle? </a:t>
            </a:r>
          </a:p>
          <a:p>
            <a:endParaRPr lang="fr-FR" sz="2800" b="1" dirty="0"/>
          </a:p>
          <a:p>
            <a:r>
              <a:rPr lang="fr-FR" sz="2800" b="1" dirty="0"/>
              <a:t>For those who already own an EV or a PHEV:</a:t>
            </a:r>
          </a:p>
        </p:txBody>
      </p:sp>
    </p:spTree>
    <p:extLst>
      <p:ext uri="{BB962C8B-B14F-4D97-AF65-F5344CB8AC3E}">
        <p14:creationId xmlns:p14="http://schemas.microsoft.com/office/powerpoint/2010/main" val="413596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00226-C250-54C2-8D20-C7000A817602}"/>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3FE56791-3B17-7CDE-674D-C229025ECD56}"/>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44386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DAC4D-972D-6323-2954-0E19A6F393DA}"/>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34C5B102-A8B7-AA83-6115-0EAEF9B6167E}"/>
              </a:ext>
            </a:extLst>
          </p:cNvPr>
          <p:cNvPicPr>
            <a:picLocks noGrp="1" noChangeAspect="1"/>
          </p:cNvPicPr>
          <p:nvPr>
            <p:ph idx="1"/>
          </p:nvPr>
        </p:nvPicPr>
        <p:blipFill>
          <a:blip r:embed="rId2"/>
          <a:stretch>
            <a:fillRect/>
          </a:stretch>
        </p:blipFill>
        <p:spPr>
          <a:xfrm>
            <a:off x="0" y="0"/>
            <a:ext cx="12192000" cy="6858000"/>
          </a:xfrm>
        </p:spPr>
      </p:pic>
      <p:sp>
        <p:nvSpPr>
          <p:cNvPr id="3" name="ZoneTexte 2">
            <a:extLst>
              <a:ext uri="{FF2B5EF4-FFF2-40B4-BE49-F238E27FC236}">
                <a16:creationId xmlns:a16="http://schemas.microsoft.com/office/drawing/2014/main" id="{7236DDE4-C934-B0C3-478B-4FDA2BBEF2EE}"/>
              </a:ext>
            </a:extLst>
          </p:cNvPr>
          <p:cNvSpPr txBox="1"/>
          <p:nvPr/>
        </p:nvSpPr>
        <p:spPr>
          <a:xfrm>
            <a:off x="5932449" y="468351"/>
            <a:ext cx="5937380" cy="646331"/>
          </a:xfrm>
          <a:prstGeom prst="rect">
            <a:avLst/>
          </a:prstGeom>
          <a:noFill/>
        </p:spPr>
        <p:txBody>
          <a:bodyPr wrap="square" rtlCol="0">
            <a:spAutoFit/>
          </a:bodyPr>
          <a:lstStyle/>
          <a:p>
            <a:r>
              <a:rPr lang="fr-FR" b="1" dirty="0"/>
              <a:t>Among those who do not currently own an EV or a  PHEV </a:t>
            </a:r>
          </a:p>
          <a:p>
            <a:endParaRPr lang="fr-FR" dirty="0"/>
          </a:p>
        </p:txBody>
      </p:sp>
    </p:spTree>
    <p:extLst>
      <p:ext uri="{BB962C8B-B14F-4D97-AF65-F5344CB8AC3E}">
        <p14:creationId xmlns:p14="http://schemas.microsoft.com/office/powerpoint/2010/main" val="382420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A821-6BD1-1590-9A64-54C25196F852}"/>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0B030475-829B-AD74-B825-7C7571494897}"/>
              </a:ext>
            </a:extLst>
          </p:cNvPr>
          <p:cNvPicPr>
            <a:picLocks noGrp="1" noChangeAspect="1"/>
          </p:cNvPicPr>
          <p:nvPr>
            <p:ph idx="1"/>
          </p:nvPr>
        </p:nvPicPr>
        <p:blipFill>
          <a:blip r:embed="rId2"/>
          <a:stretch>
            <a:fillRect/>
          </a:stretch>
        </p:blipFill>
        <p:spPr>
          <a:xfrm>
            <a:off x="-1" y="0"/>
            <a:ext cx="12183423" cy="6858000"/>
          </a:xfrm>
        </p:spPr>
      </p:pic>
      <p:pic>
        <p:nvPicPr>
          <p:cNvPr id="7" name="Image 6">
            <a:extLst>
              <a:ext uri="{FF2B5EF4-FFF2-40B4-BE49-F238E27FC236}">
                <a16:creationId xmlns:a16="http://schemas.microsoft.com/office/drawing/2014/main" id="{58D484CF-BB97-2172-4F1B-22AA31DCA296}"/>
              </a:ext>
            </a:extLst>
          </p:cNvPr>
          <p:cNvPicPr>
            <a:picLocks noChangeAspect="1"/>
          </p:cNvPicPr>
          <p:nvPr/>
        </p:nvPicPr>
        <p:blipFill>
          <a:blip r:embed="rId3"/>
          <a:stretch>
            <a:fillRect/>
          </a:stretch>
        </p:blipFill>
        <p:spPr>
          <a:xfrm>
            <a:off x="3427011" y="1236662"/>
            <a:ext cx="7810194" cy="4458031"/>
          </a:xfrm>
          <a:prstGeom prst="rect">
            <a:avLst/>
          </a:prstGeom>
        </p:spPr>
      </p:pic>
      <p:sp>
        <p:nvSpPr>
          <p:cNvPr id="8" name="ZoneTexte 7">
            <a:extLst>
              <a:ext uri="{FF2B5EF4-FFF2-40B4-BE49-F238E27FC236}">
                <a16:creationId xmlns:a16="http://schemas.microsoft.com/office/drawing/2014/main" id="{5C8DE8ED-99B8-452A-BE40-7B40C7951513}"/>
              </a:ext>
            </a:extLst>
          </p:cNvPr>
          <p:cNvSpPr txBox="1"/>
          <p:nvPr/>
        </p:nvSpPr>
        <p:spPr>
          <a:xfrm>
            <a:off x="3338111" y="1961002"/>
            <a:ext cx="9048086" cy="3262432"/>
          </a:xfrm>
          <a:prstGeom prst="rect">
            <a:avLst/>
          </a:prstGeom>
          <a:noFill/>
        </p:spPr>
        <p:txBody>
          <a:bodyPr wrap="square" rtlCol="0">
            <a:spAutoFit/>
          </a:bodyPr>
          <a:lstStyle/>
          <a:p>
            <a:r>
              <a:rPr lang="fr-FR" sz="2400" b="1" dirty="0">
                <a:solidFill>
                  <a:schemeClr val="bg1"/>
                </a:solidFill>
              </a:rPr>
              <a:t>We then asked people about different subjects… and provided them </a:t>
            </a:r>
          </a:p>
          <a:p>
            <a:r>
              <a:rPr lang="fr-FR" sz="2400" b="1" dirty="0">
                <a:solidFill>
                  <a:schemeClr val="bg1"/>
                </a:solidFill>
              </a:rPr>
              <a:t>with the right answers after they responded to EV </a:t>
            </a:r>
            <a:r>
              <a:rPr lang="fr-FR" sz="2400" b="1" dirty="0" err="1">
                <a:solidFill>
                  <a:schemeClr val="bg1"/>
                </a:solidFill>
              </a:rPr>
              <a:t>related</a:t>
            </a:r>
            <a:r>
              <a:rPr lang="fr-FR" sz="2400" b="1" dirty="0">
                <a:solidFill>
                  <a:schemeClr val="bg1"/>
                </a:solidFill>
              </a:rPr>
              <a:t> questions</a:t>
            </a:r>
            <a:endParaRPr lang="fr-FR" sz="2000" dirty="0">
              <a:solidFill>
                <a:schemeClr val="bg1"/>
              </a:solidFill>
            </a:endParaRPr>
          </a:p>
          <a:p>
            <a:r>
              <a:rPr lang="fr-FR" sz="2000" dirty="0">
                <a:solidFill>
                  <a:schemeClr val="bg1"/>
                </a:solidFill>
              </a:rPr>
              <a:t>- Government rebates</a:t>
            </a:r>
          </a:p>
          <a:p>
            <a:r>
              <a:rPr lang="fr-FR" sz="2000" dirty="0">
                <a:solidFill>
                  <a:schemeClr val="bg1"/>
                </a:solidFill>
              </a:rPr>
              <a:t>- Number of ZEVs offered below the average selling price of new light duty vehicles</a:t>
            </a:r>
          </a:p>
          <a:p>
            <a:r>
              <a:rPr lang="fr-FR" sz="2000" dirty="0">
                <a:solidFill>
                  <a:schemeClr val="bg1"/>
                </a:solidFill>
              </a:rPr>
              <a:t>- Average range of new BEVs</a:t>
            </a:r>
          </a:p>
          <a:p>
            <a:r>
              <a:rPr lang="fr-FR" sz="2000" dirty="0">
                <a:solidFill>
                  <a:schemeClr val="bg1"/>
                </a:solidFill>
              </a:rPr>
              <a:t>- Number of public chargers in Canada </a:t>
            </a:r>
          </a:p>
          <a:p>
            <a:r>
              <a:rPr lang="fr-FR" sz="2000" dirty="0">
                <a:solidFill>
                  <a:schemeClr val="bg1"/>
                </a:solidFill>
              </a:rPr>
              <a:t>- Battery life</a:t>
            </a:r>
          </a:p>
          <a:p>
            <a:r>
              <a:rPr lang="fr-FR" sz="2000" dirty="0">
                <a:solidFill>
                  <a:schemeClr val="bg1"/>
                </a:solidFill>
              </a:rPr>
              <a:t>- Fire incidents</a:t>
            </a:r>
          </a:p>
          <a:p>
            <a:r>
              <a:rPr lang="fr-FR" sz="2000" dirty="0">
                <a:solidFill>
                  <a:schemeClr val="bg1"/>
                </a:solidFill>
              </a:rPr>
              <a:t>- etc</a:t>
            </a:r>
          </a:p>
          <a:p>
            <a:endParaRPr lang="fr-FR" dirty="0"/>
          </a:p>
        </p:txBody>
      </p:sp>
    </p:spTree>
    <p:extLst>
      <p:ext uri="{BB962C8B-B14F-4D97-AF65-F5344CB8AC3E}">
        <p14:creationId xmlns:p14="http://schemas.microsoft.com/office/powerpoint/2010/main" val="198182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4B29A-1991-7C0B-051D-F0C69869AD35}"/>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77EBE94D-9A40-47DD-6FB5-FF95F6342283}"/>
              </a:ext>
            </a:extLst>
          </p:cNvPr>
          <p:cNvPicPr>
            <a:picLocks noGrp="1" noChangeAspect="1"/>
          </p:cNvPicPr>
          <p:nvPr>
            <p:ph idx="1"/>
          </p:nvPr>
        </p:nvPicPr>
        <p:blipFill>
          <a:blip r:embed="rId2"/>
          <a:stretch>
            <a:fillRect/>
          </a:stretch>
        </p:blipFill>
        <p:spPr>
          <a:xfrm>
            <a:off x="0" y="-1"/>
            <a:ext cx="12192000" cy="6868239"/>
          </a:xfrm>
        </p:spPr>
      </p:pic>
    </p:spTree>
    <p:extLst>
      <p:ext uri="{BB962C8B-B14F-4D97-AF65-F5344CB8AC3E}">
        <p14:creationId xmlns:p14="http://schemas.microsoft.com/office/powerpoint/2010/main" val="144541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0B368-AFBB-9349-B0D9-217B5F00156A}"/>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26B1293F-B92F-FF21-9209-87D9A2F07F25}"/>
              </a:ext>
            </a:extLst>
          </p:cNvPr>
          <p:cNvPicPr>
            <a:picLocks noGrp="1" noChangeAspect="1"/>
          </p:cNvPicPr>
          <p:nvPr>
            <p:ph idx="1"/>
          </p:nvPr>
        </p:nvPicPr>
        <p:blipFill>
          <a:blip r:embed="rId2"/>
          <a:stretch>
            <a:fillRect/>
          </a:stretch>
        </p:blipFill>
        <p:spPr>
          <a:xfrm>
            <a:off x="0" y="-1"/>
            <a:ext cx="12192000" cy="6879939"/>
          </a:xfrm>
        </p:spPr>
      </p:pic>
    </p:spTree>
    <p:extLst>
      <p:ext uri="{BB962C8B-B14F-4D97-AF65-F5344CB8AC3E}">
        <p14:creationId xmlns:p14="http://schemas.microsoft.com/office/powerpoint/2010/main" val="176699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20FBF-AE9F-A658-5C28-FF338A414C2A}"/>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6471B2F0-4234-A615-F92A-5C870B5FB9D9}"/>
              </a:ext>
            </a:extLst>
          </p:cNvPr>
          <p:cNvPicPr>
            <a:picLocks noGrp="1" noChangeAspect="1"/>
          </p:cNvPicPr>
          <p:nvPr>
            <p:ph idx="1"/>
          </p:nvPr>
        </p:nvPicPr>
        <p:blipFill>
          <a:blip r:embed="rId2"/>
          <a:stretch>
            <a:fillRect/>
          </a:stretch>
        </p:blipFill>
        <p:spPr>
          <a:xfrm>
            <a:off x="0" y="0"/>
            <a:ext cx="12129796" cy="6858000"/>
          </a:xfrm>
        </p:spPr>
      </p:pic>
      <p:sp>
        <p:nvSpPr>
          <p:cNvPr id="3" name="ZoneTexte 2">
            <a:extLst>
              <a:ext uri="{FF2B5EF4-FFF2-40B4-BE49-F238E27FC236}">
                <a16:creationId xmlns:a16="http://schemas.microsoft.com/office/drawing/2014/main" id="{6AB06B15-B1AF-A235-D995-14330EEDE35D}"/>
              </a:ext>
            </a:extLst>
          </p:cNvPr>
          <p:cNvSpPr txBox="1"/>
          <p:nvPr/>
        </p:nvSpPr>
        <p:spPr>
          <a:xfrm>
            <a:off x="7170234" y="4458364"/>
            <a:ext cx="5021765" cy="1323439"/>
          </a:xfrm>
          <a:prstGeom prst="rect">
            <a:avLst/>
          </a:prstGeom>
          <a:noFill/>
        </p:spPr>
        <p:txBody>
          <a:bodyPr wrap="square" rtlCol="0">
            <a:spAutoFit/>
          </a:bodyPr>
          <a:lstStyle/>
          <a:p>
            <a:pPr algn="r"/>
            <a:r>
              <a:rPr lang="fr-FR" sz="4000" b="1" dirty="0">
                <a:solidFill>
                  <a:srgbClr val="FF0000"/>
                </a:solidFill>
              </a:rPr>
              <a:t>91% </a:t>
            </a:r>
            <a:r>
              <a:rPr lang="fr-FR" sz="4000" dirty="0"/>
              <a:t>had the  </a:t>
            </a:r>
          </a:p>
          <a:p>
            <a:pPr algn="r"/>
            <a:r>
              <a:rPr lang="fr-FR" sz="4000" dirty="0"/>
              <a:t>wrong answer</a:t>
            </a:r>
          </a:p>
        </p:txBody>
      </p:sp>
    </p:spTree>
    <p:extLst>
      <p:ext uri="{BB962C8B-B14F-4D97-AF65-F5344CB8AC3E}">
        <p14:creationId xmlns:p14="http://schemas.microsoft.com/office/powerpoint/2010/main" val="28364143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323</Words>
  <Application>Microsoft Macintosh PowerPoint</Application>
  <PresentationFormat>Grand écran</PresentationFormat>
  <Paragraphs>35</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Présentation PowerPoint</vt:lpstr>
      <vt:lpstr>We ordered this survey from Abacus because: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The knowledge gap is, as expected, significant when it comes to ZEVs.  ALL of us (government, industry, NGOs) must do much better on ZEV education and awareness.  We are currently conducting surveys with car salespeople and the results are generally close to what the general public thinks.  This means that there is great potential for EV sales growth.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Breton</dc:creator>
  <cp:lastModifiedBy>Daniel Breton</cp:lastModifiedBy>
  <cp:revision>7</cp:revision>
  <dcterms:created xsi:type="dcterms:W3CDTF">2023-10-17T11:30:24Z</dcterms:created>
  <dcterms:modified xsi:type="dcterms:W3CDTF">2023-10-19T15:17:36Z</dcterms:modified>
</cp:coreProperties>
</file>