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2.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3.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0.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5.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6.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7.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8.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9.xml" ContentType="application/vnd.openxmlformats-officedocument.drawingml.chart+xml"/>
  <Override PartName="/ppt/charts/style46.xml" ContentType="application/vnd.ms-office.chartstyle+xml"/>
  <Override PartName="/ppt/charts/colors46.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1" r:id="rId4"/>
    <p:sldMasterId id="2147483782" r:id="rId5"/>
  </p:sldMasterIdLst>
  <p:notesMasterIdLst>
    <p:notesMasterId r:id="rId65"/>
  </p:notesMasterIdLst>
  <p:sldIdLst>
    <p:sldId id="4272" r:id="rId6"/>
    <p:sldId id="4444" r:id="rId7"/>
    <p:sldId id="4446" r:id="rId8"/>
    <p:sldId id="4445" r:id="rId9"/>
    <p:sldId id="4448" r:id="rId10"/>
    <p:sldId id="4303" r:id="rId11"/>
    <p:sldId id="4386" r:id="rId12"/>
    <p:sldId id="4389" r:id="rId13"/>
    <p:sldId id="4447" r:id="rId14"/>
    <p:sldId id="4390" r:id="rId15"/>
    <p:sldId id="4391" r:id="rId16"/>
    <p:sldId id="4380" r:id="rId17"/>
    <p:sldId id="4381" r:id="rId18"/>
    <p:sldId id="4392" r:id="rId19"/>
    <p:sldId id="4399" r:id="rId20"/>
    <p:sldId id="4443" r:id="rId21"/>
    <p:sldId id="4400" r:id="rId22"/>
    <p:sldId id="4401" r:id="rId23"/>
    <p:sldId id="4382" r:id="rId24"/>
    <p:sldId id="4402" r:id="rId25"/>
    <p:sldId id="4403" r:id="rId26"/>
    <p:sldId id="4383" r:id="rId27"/>
    <p:sldId id="4404" r:id="rId28"/>
    <p:sldId id="4405" r:id="rId29"/>
    <p:sldId id="4406" r:id="rId30"/>
    <p:sldId id="4407" r:id="rId31"/>
    <p:sldId id="4408" r:id="rId32"/>
    <p:sldId id="4409" r:id="rId33"/>
    <p:sldId id="4410" r:id="rId34"/>
    <p:sldId id="4411" r:id="rId35"/>
    <p:sldId id="4412" r:id="rId36"/>
    <p:sldId id="4413" r:id="rId37"/>
    <p:sldId id="4414" r:id="rId38"/>
    <p:sldId id="4415" r:id="rId39"/>
    <p:sldId id="4384" r:id="rId40"/>
    <p:sldId id="4417" r:id="rId41"/>
    <p:sldId id="4416" r:id="rId42"/>
    <p:sldId id="4438" r:id="rId43"/>
    <p:sldId id="4296" r:id="rId44"/>
    <p:sldId id="4442" r:id="rId45"/>
    <p:sldId id="4418" r:id="rId46"/>
    <p:sldId id="4420" r:id="rId47"/>
    <p:sldId id="4421" r:id="rId48"/>
    <p:sldId id="4422" r:id="rId49"/>
    <p:sldId id="4423" r:id="rId50"/>
    <p:sldId id="4419" r:id="rId51"/>
    <p:sldId id="4424" r:id="rId52"/>
    <p:sldId id="4425" r:id="rId53"/>
    <p:sldId id="4426" r:id="rId54"/>
    <p:sldId id="4427" r:id="rId55"/>
    <p:sldId id="4428" r:id="rId56"/>
    <p:sldId id="4431" r:id="rId57"/>
    <p:sldId id="4432" r:id="rId58"/>
    <p:sldId id="4429" r:id="rId59"/>
    <p:sldId id="4433" r:id="rId60"/>
    <p:sldId id="4434" r:id="rId61"/>
    <p:sldId id="4435" r:id="rId62"/>
    <p:sldId id="4436" r:id="rId63"/>
    <p:sldId id="4437"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B6726-09BA-D87D-FB71-35E860C7FA74}" name="Jonathan Nadeau" initials="JN" userId="S::jonathan@abacusdataca.onmicrosoft.com::158379aa-510d-4695-b52a-8e657af81903" providerId="AD"/>
  <p188:author id="{88035F77-46C5-011D-60F5-BF15F87C6CC0}" name="Miguel Huapaya Toledo" initials="MHT" userId="S::miguel@abacusdataca.onmicrosoft.com::cfc14497-d967-4422-91ef-707b9bf7a6ea" providerId="AD"/>
  <p188:author id="{69CDCA80-CE99-65B9-E134-D4E088A33493}" name="David Coletto" initials="DC" userId="S::david@abacusdataca.onmicrosoft.com::f34acbca-9ee1-450f-9bfb-70c6ba63851b" providerId="AD"/>
  <p188:author id="{CE7F4DE7-9FED-8232-5477-0A3C4CF215DE}" name="Eddie Sheppard" initials="ES" userId="S::eddie@abacusdataca.onmicrosoft.com::4d10c748-48f6-4501-ab74-4ebc7c65f89a" providerId="AD"/>
  <p188:author id="{81EB85FD-C2EC-A03A-E525-CBFEE003FC7D}" name="Allie Lee" initials="AL" userId="S::alee@enterprisecanada.com::42c470b6-8b45-45d5-aaa8-6837fa01de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ff Blay" initials="JB" lastIdx="24" clrIdx="0">
    <p:extLst>
      <p:ext uri="{19B8F6BF-5375-455C-9EA6-DF929625EA0E}">
        <p15:presenceInfo xmlns:p15="http://schemas.microsoft.com/office/powerpoint/2012/main" userId="S::jblay@enterprisecanada.com::e3b81e2d-750d-409d-ad0e-8ab347be0d7f" providerId="AD"/>
      </p:ext>
    </p:extLst>
  </p:cmAuthor>
  <p:cmAuthor id="2" name="Lauren McDonald" initials="LM" lastIdx="7" clrIdx="1">
    <p:extLst>
      <p:ext uri="{19B8F6BF-5375-455C-9EA6-DF929625EA0E}">
        <p15:presenceInfo xmlns:p15="http://schemas.microsoft.com/office/powerpoint/2012/main" userId="S::lmcdonald@enterprisecanada.com::65b0d090-a0d4-40b4-8dba-fa728a4f7a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E8"/>
    <a:srgbClr val="CCD4CE"/>
    <a:srgbClr val="186836"/>
    <a:srgbClr val="0070C0"/>
    <a:srgbClr val="FFFFFF"/>
    <a:srgbClr val="BAE6FF"/>
    <a:srgbClr val="F5F5D5"/>
    <a:srgbClr val="A7DDB0"/>
    <a:srgbClr val="41BA5E"/>
    <a:srgbClr val="D4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F8D92-7E70-4E7E-8935-4FCB099D234E}" vWet="4" dt="2023-09-22T16:13:02.979"/>
    <p1510:client id="{CBA30B78-1E88-4908-BE1A-F52B3D216C4E}" v="1138" dt="2023-09-22T16:38:58.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2628" autoAdjust="0"/>
  </p:normalViewPr>
  <p:slideViewPr>
    <p:cSldViewPr snapToGrid="0">
      <p:cViewPr varScale="1">
        <p:scale>
          <a:sx n="54" d="100"/>
          <a:sy n="54" d="100"/>
        </p:scale>
        <p:origin x="11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4.xml"/><Relationship Id="rId1" Type="http://schemas.microsoft.com/office/2011/relationships/chartStyle" Target="style3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5.xml"/><Relationship Id="rId1" Type="http://schemas.microsoft.com/office/2011/relationships/chartStyle" Target="style3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7.xml"/><Relationship Id="rId1" Type="http://schemas.microsoft.com/office/2011/relationships/chartStyle" Target="style3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8.xml"/><Relationship Id="rId1" Type="http://schemas.microsoft.com/office/2011/relationships/chartStyle" Target="style3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0.xml"/><Relationship Id="rId1" Type="http://schemas.microsoft.com/office/2011/relationships/chartStyle" Target="style40.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1.xml"/><Relationship Id="rId1" Type="http://schemas.microsoft.com/office/2011/relationships/chartStyle" Target="style4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2.xml"/><Relationship Id="rId1" Type="http://schemas.microsoft.com/office/2011/relationships/chartStyle" Target="style4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3.xml"/><Relationship Id="rId1" Type="http://schemas.microsoft.com/office/2011/relationships/chartStyle" Target="style4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4.xml"/><Relationship Id="rId1" Type="http://schemas.microsoft.com/office/2011/relationships/chartStyle" Target="style4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5.xml"/><Relationship Id="rId1" Type="http://schemas.microsoft.com/office/2011/relationships/chartStyle" Target="style4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solidFill>
              <a:schemeClr val="accent1"/>
            </a:solidFill>
            <a:ln>
              <a:noFill/>
            </a:ln>
            <a:effectLst/>
          </c:spPr>
          <c:dPt>
            <c:idx val="0"/>
            <c:bubble3D val="0"/>
            <c:spPr>
              <a:solidFill>
                <a:schemeClr val="bg2"/>
              </a:solidFill>
              <a:ln>
                <a:noFill/>
              </a:ln>
              <a:effectLst/>
            </c:spPr>
            <c:extLst>
              <c:ext xmlns:c16="http://schemas.microsoft.com/office/drawing/2014/chart" uri="{C3380CC4-5D6E-409C-BE32-E72D297353CC}">
                <c16:uniqueId val="{00000001-C615-4F2E-A4C5-726426C49F86}"/>
              </c:ext>
            </c:extLst>
          </c:dPt>
          <c:dPt>
            <c:idx val="1"/>
            <c:bubble3D val="0"/>
            <c:spPr>
              <a:solidFill>
                <a:schemeClr val="accent5"/>
              </a:solidFill>
              <a:ln>
                <a:noFill/>
              </a:ln>
              <a:effectLst/>
            </c:spPr>
            <c:extLst>
              <c:ext xmlns:c16="http://schemas.microsoft.com/office/drawing/2014/chart" uri="{C3380CC4-5D6E-409C-BE32-E72D297353CC}">
                <c16:uniqueId val="{00000003-C615-4F2E-A4C5-726426C49F86}"/>
              </c:ext>
            </c:extLst>
          </c:dPt>
          <c:dLbls>
            <c:spPr>
              <a:noFill/>
              <a:ln>
                <a:noFill/>
              </a:ln>
              <a:effectLst/>
            </c:spPr>
            <c:txPr>
              <a:bodyPr wrap="square" lIns="38100" tIns="19050" rIns="38100" bIns="19050" anchor="ctr">
                <a:spAutoFit/>
              </a:bodyPr>
              <a:lstStyle/>
              <a:p>
                <a:pPr>
                  <a:defRPr sz="20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0.14241360410529999</c:v>
                </c:pt>
                <c:pt idx="1">
                  <c:v>0.85758639589469998</c:v>
                </c:pt>
              </c:numCache>
            </c:numRef>
          </c:val>
          <c:extLst>
            <c:ext xmlns:c16="http://schemas.microsoft.com/office/drawing/2014/chart" uri="{C3380CC4-5D6E-409C-BE32-E72D297353CC}">
              <c16:uniqueId val="{00000004-C615-4F2E-A4C5-726426C49F86}"/>
            </c:ext>
          </c:extLst>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41978457319980927"/>
          <c:y val="0.84152699161425581"/>
          <c:w val="0.16043085360038151"/>
          <c:h val="8.858307127882598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j-lt"/>
              <a:ea typeface="+mn-ea"/>
              <a:cs typeface="+mn-cs"/>
            </a:defRPr>
          </a:pPr>
          <a:endParaRPr lang="en-US"/>
        </a:p>
      </c:txPr>
    </c:legend>
    <c:plotVisOnly val="1"/>
    <c:dispBlanksAs val="gap"/>
    <c:showDLblsOverMax val="0"/>
    <c:extLs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bg2"/>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rgbClr val="00B0F0"/>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rgbClr val="0070C0"/>
              </a:solidFill>
              <a:ln>
                <a:noFill/>
              </a:ln>
              <a:effectLst/>
            </c:spPr>
            <c:extLst>
              <c:ext xmlns:c16="http://schemas.microsoft.com/office/drawing/2014/chart" uri="{C3380CC4-5D6E-409C-BE32-E72D297353CC}">
                <c16:uniqueId val="{00000009-CAB0-4D0D-B561-23DB71C2383C}"/>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CAB0-4D0D-B561-23DB71C2383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 electric vehicle will end up much cheaper</c:v>
                </c:pt>
                <c:pt idx="1">
                  <c:v>An electric vehicle will be a bit cheaper, despite a higher upfront cost</c:v>
                </c:pt>
                <c:pt idx="2">
                  <c:v>An electric vehicle and a comparable gas vehicle will be at par</c:v>
                </c:pt>
                <c:pt idx="3">
                  <c:v>A gas vehicle will end up a bit cheaper</c:v>
                </c:pt>
                <c:pt idx="4">
                  <c:v>A gas vehicle will end up much cheaper</c:v>
                </c:pt>
              </c:strCache>
            </c:strRef>
          </c:cat>
          <c:val>
            <c:numRef>
              <c:f>Sheet1!$B$2:$B$6</c:f>
              <c:numCache>
                <c:formatCode>0%</c:formatCode>
                <c:ptCount val="5"/>
                <c:pt idx="0">
                  <c:v>0.1586667096878</c:v>
                </c:pt>
                <c:pt idx="1">
                  <c:v>0.33127763322569997</c:v>
                </c:pt>
                <c:pt idx="2">
                  <c:v>0.2186019627014</c:v>
                </c:pt>
                <c:pt idx="3">
                  <c:v>0.1724243846571</c:v>
                </c:pt>
                <c:pt idx="4">
                  <c:v>0.1190293097281</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bg2"/>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CAB0-4D0D-B561-23DB71C2383C}"/>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CAB0-4D0D-B561-23DB71C2383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confident</c:v>
                </c:pt>
                <c:pt idx="1">
                  <c:v>Moderately confident</c:v>
                </c:pt>
                <c:pt idx="2">
                  <c:v>Somewhat confident</c:v>
                </c:pt>
                <c:pt idx="3">
                  <c:v>Not very confident</c:v>
                </c:pt>
                <c:pt idx="4">
                  <c:v>Not at all confident</c:v>
                </c:pt>
              </c:strCache>
            </c:strRef>
          </c:cat>
          <c:val>
            <c:numRef>
              <c:f>Sheet1!$B$2:$B$6</c:f>
              <c:numCache>
                <c:formatCode>0%</c:formatCode>
                <c:ptCount val="5"/>
                <c:pt idx="0">
                  <c:v>0.18307202412109999</c:v>
                </c:pt>
                <c:pt idx="1">
                  <c:v>0.21916074213190001</c:v>
                </c:pt>
                <c:pt idx="2">
                  <c:v>0.27079027945770001</c:v>
                </c:pt>
                <c:pt idx="3">
                  <c:v>0.18820128415869999</c:v>
                </c:pt>
                <c:pt idx="4">
                  <c:v>0.13877567013059999</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bg2"/>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chemeClr val="tx2"/>
              </a:solidFill>
              <a:ln>
                <a:noFill/>
              </a:ln>
              <a:effectLst/>
            </c:spPr>
            <c:extLst>
              <c:ext xmlns:c16="http://schemas.microsoft.com/office/drawing/2014/chart" uri="{C3380CC4-5D6E-409C-BE32-E72D297353CC}">
                <c16:uniqueId val="{00000009-CAB0-4D0D-B561-23DB71C2383C}"/>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CAB0-4D0D-B561-23DB71C2383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Much less confident in electric vehicle batteries</c:v>
                </c:pt>
                <c:pt idx="1">
                  <c:v>Somewhat less confident in electric vehicle batteries</c:v>
                </c:pt>
                <c:pt idx="2">
                  <c:v>Equally confident</c:v>
                </c:pt>
                <c:pt idx="3">
                  <c:v>Somewhat more confident in electric vehicle batteries</c:v>
                </c:pt>
                <c:pt idx="4">
                  <c:v>Much more confident in electric vehicle batteries</c:v>
                </c:pt>
              </c:strCache>
            </c:strRef>
          </c:cat>
          <c:val>
            <c:numRef>
              <c:f>Sheet1!$B$2:$B$6</c:f>
              <c:numCache>
                <c:formatCode>0%</c:formatCode>
                <c:ptCount val="5"/>
                <c:pt idx="0">
                  <c:v>0.21995777047180001</c:v>
                </c:pt>
                <c:pt idx="1">
                  <c:v>0.30880213140829998</c:v>
                </c:pt>
                <c:pt idx="2">
                  <c:v>0.29982473761369999</c:v>
                </c:pt>
                <c:pt idx="3">
                  <c:v>0.1261123019041</c:v>
                </c:pt>
                <c:pt idx="4">
                  <c:v>4.5303058602059999E-2</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bg2"/>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chemeClr val="tx2"/>
              </a:solidFill>
              <a:ln>
                <a:noFill/>
              </a:ln>
              <a:effectLst/>
            </c:spPr>
            <c:extLst>
              <c:ext xmlns:c16="http://schemas.microsoft.com/office/drawing/2014/chart" uri="{C3380CC4-5D6E-409C-BE32-E72D297353CC}">
                <c16:uniqueId val="{00000009-CAB0-4D0D-B561-23DB71C2383C}"/>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CAB0-4D0D-B561-23DB71C2383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don’t know anything about them</c:v>
                </c:pt>
                <c:pt idx="1">
                  <c:v>I have very limited knowledge of them</c:v>
                </c:pt>
                <c:pt idx="2">
                  <c:v>I have some knowledge of them</c:v>
                </c:pt>
                <c:pt idx="3">
                  <c:v>I have good knowledge of them</c:v>
                </c:pt>
                <c:pt idx="4">
                  <c:v>I know a lot about them</c:v>
                </c:pt>
              </c:strCache>
            </c:strRef>
          </c:cat>
          <c:val>
            <c:numRef>
              <c:f>Sheet1!$B$2:$B$6</c:f>
              <c:numCache>
                <c:formatCode>0%</c:formatCode>
                <c:ptCount val="5"/>
                <c:pt idx="0">
                  <c:v>9.6384935531650007E-2</c:v>
                </c:pt>
                <c:pt idx="1">
                  <c:v>0.4377310849844</c:v>
                </c:pt>
                <c:pt idx="2">
                  <c:v>0.33730552572580003</c:v>
                </c:pt>
                <c:pt idx="3">
                  <c:v>0.1054048535161</c:v>
                </c:pt>
                <c:pt idx="4">
                  <c:v>2.3173600242050001E-2</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rgbClr val="00B0F0"/>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CAB0-4D0D-B561-23DB71C2383C}"/>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Electric vehicles are less likely to catch on fire than gas vehicles</c:v>
                </c:pt>
                <c:pt idx="1">
                  <c:v>Electric vehicles are as safe as gas powered vehicles with similar rates of fire</c:v>
                </c:pt>
                <c:pt idx="2">
                  <c:v>Electric vehicles are more at risk for fire incidents compared to gas powered vehicles</c:v>
                </c:pt>
                <c:pt idx="3">
                  <c:v>I’m not sure about the safety comparison between electric vehicles and gas vehicles</c:v>
                </c:pt>
              </c:strCache>
            </c:strRef>
          </c:cat>
          <c:val>
            <c:numRef>
              <c:f>Sheet1!$B$2:$B$5</c:f>
              <c:numCache>
                <c:formatCode>0%</c:formatCode>
                <c:ptCount val="4"/>
                <c:pt idx="0">
                  <c:v>0.1597519894063</c:v>
                </c:pt>
                <c:pt idx="1">
                  <c:v>0.32761071481490001</c:v>
                </c:pt>
                <c:pt idx="2">
                  <c:v>0.23822335583529999</c:v>
                </c:pt>
                <c:pt idx="3">
                  <c:v>0.2744139399435</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bg2"/>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tx2"/>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F53D-4B06-B3A4-8548A5C646A2}"/>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F53D-4B06-B3A4-8548A5C646A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100 – 200 km</c:v>
                </c:pt>
                <c:pt idx="1">
                  <c:v>200 – 300km</c:v>
                </c:pt>
                <c:pt idx="2">
                  <c:v>300 – 400km</c:v>
                </c:pt>
                <c:pt idx="3">
                  <c:v>400 – 500km</c:v>
                </c:pt>
                <c:pt idx="4">
                  <c:v>Not sure</c:v>
                </c:pt>
              </c:strCache>
            </c:strRef>
          </c:cat>
          <c:val>
            <c:numRef>
              <c:f>Sheet1!$B$2:$B$6</c:f>
              <c:numCache>
                <c:formatCode>0%</c:formatCode>
                <c:ptCount val="5"/>
                <c:pt idx="0">
                  <c:v>7.4207038485419999E-2</c:v>
                </c:pt>
                <c:pt idx="1">
                  <c:v>0.20926770286410001</c:v>
                </c:pt>
                <c:pt idx="2">
                  <c:v>0.2842168755749</c:v>
                </c:pt>
                <c:pt idx="3">
                  <c:v>0.1903262433299</c:v>
                </c:pt>
                <c:pt idx="4">
                  <c:v>0.2384586406832</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bg2"/>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tx2"/>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A-D715-48E4-8748-73287AE24321}"/>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D715-48E4-8748-73287AE2432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Between $30,000 and $40,000</c:v>
                </c:pt>
                <c:pt idx="1">
                  <c:v>Between $40,000 and $50,000</c:v>
                </c:pt>
                <c:pt idx="2">
                  <c:v>Between $50,000 and $60,000</c:v>
                </c:pt>
                <c:pt idx="3">
                  <c:v>Between $60,000 and $70,000</c:v>
                </c:pt>
                <c:pt idx="4">
                  <c:v>More than $70,000</c:v>
                </c:pt>
              </c:strCache>
            </c:strRef>
          </c:cat>
          <c:val>
            <c:numRef>
              <c:f>Sheet1!$B$2:$B$6</c:f>
              <c:numCache>
                <c:formatCode>0%</c:formatCode>
                <c:ptCount val="5"/>
                <c:pt idx="0">
                  <c:v>0.13528481706789999</c:v>
                </c:pt>
                <c:pt idx="1">
                  <c:v>0.37291365836219997</c:v>
                </c:pt>
                <c:pt idx="2">
                  <c:v>0.30646514645970002</c:v>
                </c:pt>
                <c:pt idx="3">
                  <c:v>0.1286413999021</c:v>
                </c:pt>
                <c:pt idx="4">
                  <c:v>5.6694978208089997E-2</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bg2"/>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tx2"/>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A-D715-48E4-8748-73287AE24321}"/>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D715-48E4-8748-73287AE2432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 to 9</c:v>
                </c:pt>
                <c:pt idx="1">
                  <c:v>10-19</c:v>
                </c:pt>
                <c:pt idx="2">
                  <c:v>20-29</c:v>
                </c:pt>
                <c:pt idx="3">
                  <c:v>30-39</c:v>
                </c:pt>
                <c:pt idx="4">
                  <c:v>40+</c:v>
                </c:pt>
              </c:strCache>
            </c:strRef>
          </c:cat>
          <c:val>
            <c:numRef>
              <c:f>Sheet1!$B$2:$B$6</c:f>
              <c:numCache>
                <c:formatCode>0%</c:formatCode>
                <c:ptCount val="5"/>
                <c:pt idx="0">
                  <c:v>0.30536815065099998</c:v>
                </c:pt>
                <c:pt idx="1">
                  <c:v>0.2890264526661</c:v>
                </c:pt>
                <c:pt idx="2">
                  <c:v>0.24429761741539999</c:v>
                </c:pt>
                <c:pt idx="3">
                  <c:v>7.1415287333329996E-2</c:v>
                </c:pt>
                <c:pt idx="4">
                  <c:v>8.9892491934169996E-2</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4272185637091617"/>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bg2"/>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tx2"/>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A-A552-43ED-8223-704EFE1A5ABE}"/>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8-07A8-4F44-AA8C-2A478E80C113}"/>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A552-43ED-8223-704EFE1A5ABE}"/>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07A8-4F44-AA8C-2A478E80C11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Between 50 cents and $4.00</c:v>
                </c:pt>
                <c:pt idx="1">
                  <c:v>Between $4 00 and $7.00</c:v>
                </c:pt>
                <c:pt idx="2">
                  <c:v>Between $7 00 and $10.00</c:v>
                </c:pt>
                <c:pt idx="3">
                  <c:v>Between $10 00 and $12.00</c:v>
                </c:pt>
                <c:pt idx="4">
                  <c:v>More than $12 00</c:v>
                </c:pt>
                <c:pt idx="5">
                  <c:v>Not sure</c:v>
                </c:pt>
              </c:strCache>
            </c:strRef>
          </c:cat>
          <c:val>
            <c:numRef>
              <c:f>Sheet1!$B$2:$B$7</c:f>
              <c:numCache>
                <c:formatCode>0%</c:formatCode>
                <c:ptCount val="6"/>
                <c:pt idx="0">
                  <c:v>0.2328022426386</c:v>
                </c:pt>
                <c:pt idx="1">
                  <c:v>0.21103735877659999</c:v>
                </c:pt>
                <c:pt idx="2">
                  <c:v>0.17982251005870001</c:v>
                </c:pt>
                <c:pt idx="3">
                  <c:v>0.1038557078344</c:v>
                </c:pt>
                <c:pt idx="4">
                  <c:v>6.2333360137679997E-2</c:v>
                </c:pt>
                <c:pt idx="5">
                  <c:v>0.2101488205541</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bg2"/>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tx2"/>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A-D715-48E4-8748-73287AE24321}"/>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D715-48E4-8748-73287AE2432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 to 3 years</c:v>
                </c:pt>
                <c:pt idx="1">
                  <c:v>4 to 6 years</c:v>
                </c:pt>
                <c:pt idx="2">
                  <c:v>7 to 10 years</c:v>
                </c:pt>
                <c:pt idx="3">
                  <c:v>10 to 20 years</c:v>
                </c:pt>
                <c:pt idx="4">
                  <c:v>The lifespan of the vehicle</c:v>
                </c:pt>
              </c:strCache>
            </c:strRef>
          </c:cat>
          <c:val>
            <c:numRef>
              <c:f>Sheet1!$B$2:$B$6</c:f>
              <c:numCache>
                <c:formatCode>0%</c:formatCode>
                <c:ptCount val="5"/>
                <c:pt idx="0">
                  <c:v>8.4610647845200004E-2</c:v>
                </c:pt>
                <c:pt idx="1">
                  <c:v>0.25885646319009997</c:v>
                </c:pt>
                <c:pt idx="2">
                  <c:v>0.38861351961770002</c:v>
                </c:pt>
                <c:pt idx="3">
                  <c:v>0.17103681328869999</c:v>
                </c:pt>
                <c:pt idx="4">
                  <c:v>9.6882556058339994E-2</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Yes</c:v>
                </c:pt>
              </c:strCache>
            </c:strRef>
          </c:tx>
          <c:spPr>
            <a:solidFill>
              <a:schemeClr val="accent1"/>
            </a:solidFill>
            <a:ln>
              <a:solidFill>
                <a:schemeClr val="bg1"/>
              </a:solidFill>
            </a:ln>
            <a:effectLst/>
          </c:spPr>
          <c:invertIfNegative val="0"/>
          <c:dPt>
            <c:idx val="0"/>
            <c:invertIfNegative val="0"/>
            <c:bubble3D val="0"/>
            <c:spPr>
              <a:solidFill>
                <a:schemeClr val="bg2"/>
              </a:solidFill>
              <a:ln>
                <a:solidFill>
                  <a:schemeClr val="bg1"/>
                </a:solidFill>
              </a:ln>
              <a:effectLst/>
            </c:spPr>
            <c:extLst>
              <c:ext xmlns:c16="http://schemas.microsoft.com/office/drawing/2014/chart" uri="{C3380CC4-5D6E-409C-BE32-E72D297353CC}">
                <c16:uniqueId val="{00000004-1108-480E-B2C8-04EDFB28EF83}"/>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c:v>
                </c:pt>
              </c:numCache>
            </c:numRef>
          </c:val>
          <c:extLst>
            <c:ext xmlns:c16="http://schemas.microsoft.com/office/drawing/2014/chart" uri="{C3380CC4-5D6E-409C-BE32-E72D297353CC}">
              <c16:uniqueId val="{00000000-1108-480E-B2C8-04EDFB28EF83}"/>
            </c:ext>
          </c:extLst>
        </c:ser>
        <c:ser>
          <c:idx val="1"/>
          <c:order val="1"/>
          <c:tx>
            <c:strRef>
              <c:f>Sheet1!$C$1</c:f>
              <c:strCache>
                <c:ptCount val="1"/>
                <c:pt idx="0">
                  <c:v>No</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0.12</c:v>
                </c:pt>
              </c:numCache>
            </c:numRef>
          </c:val>
          <c:extLst>
            <c:ext xmlns:c16="http://schemas.microsoft.com/office/drawing/2014/chart" uri="{C3380CC4-5D6E-409C-BE32-E72D297353CC}">
              <c16:uniqueId val="{00000003-1108-480E-B2C8-04EDFB28EF83}"/>
            </c:ext>
          </c:extLst>
        </c:ser>
        <c:dLbls>
          <c:dLblPos val="ctr"/>
          <c:showLegendKey val="0"/>
          <c:showVal val="1"/>
          <c:showCatName val="0"/>
          <c:showSerName val="0"/>
          <c:showPercent val="0"/>
          <c:showBubbleSize val="0"/>
        </c:dLbls>
        <c:gapWidth val="150"/>
        <c:overlap val="100"/>
        <c:axId val="66943840"/>
        <c:axId val="246182656"/>
      </c:barChart>
      <c:catAx>
        <c:axId val="66943840"/>
        <c:scaling>
          <c:orientation val="minMax"/>
        </c:scaling>
        <c:delete val="1"/>
        <c:axPos val="l"/>
        <c:numFmt formatCode="General" sourceLinked="1"/>
        <c:majorTickMark val="none"/>
        <c:minorTickMark val="none"/>
        <c:tickLblPos val="nextTo"/>
        <c:crossAx val="246182656"/>
        <c:crosses val="autoZero"/>
        <c:auto val="1"/>
        <c:lblAlgn val="ctr"/>
        <c:lblOffset val="100"/>
        <c:noMultiLvlLbl val="0"/>
      </c:catAx>
      <c:valAx>
        <c:axId val="246182656"/>
        <c:scaling>
          <c:orientation val="minMax"/>
          <c:max val="1"/>
          <c:min val="0"/>
        </c:scaling>
        <c:delete val="1"/>
        <c:axPos val="b"/>
        <c:numFmt formatCode="0%" sourceLinked="1"/>
        <c:majorTickMark val="none"/>
        <c:minorTickMark val="none"/>
        <c:tickLblPos val="nextTo"/>
        <c:crossAx val="66943840"/>
        <c:crosses val="autoZero"/>
        <c:crossBetween val="between"/>
      </c:valAx>
      <c:spPr>
        <a:noFill/>
        <a:ln w="25400">
          <a:noFill/>
        </a:ln>
        <a:effectLst/>
      </c:spPr>
    </c:plotArea>
    <c:legend>
      <c:legendPos val="b"/>
      <c:layout>
        <c:manualLayout>
          <c:xMode val="edge"/>
          <c:yMode val="edge"/>
          <c:x val="0.40063598390856536"/>
          <c:y val="0.62551534094781835"/>
          <c:w val="0.24934503355134846"/>
          <c:h val="0.1982122513364297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bg2"/>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tx2"/>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A-D715-48E4-8748-73287AE24321}"/>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D715-48E4-8748-73287AE2432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Between 0 and 1,000</c:v>
                </c:pt>
                <c:pt idx="1">
                  <c:v>Between 1,000 and 5,000</c:v>
                </c:pt>
                <c:pt idx="2">
                  <c:v>Between 5,000 and 10,000</c:v>
                </c:pt>
                <c:pt idx="3">
                  <c:v>Between 10,000 and 20,000</c:v>
                </c:pt>
                <c:pt idx="4">
                  <c:v>More than 20,000</c:v>
                </c:pt>
              </c:strCache>
            </c:strRef>
          </c:cat>
          <c:val>
            <c:numRef>
              <c:f>Sheet1!$B$2:$B$6</c:f>
              <c:numCache>
                <c:formatCode>0%</c:formatCode>
                <c:ptCount val="5"/>
                <c:pt idx="0">
                  <c:v>8.9278169390879999E-2</c:v>
                </c:pt>
                <c:pt idx="1">
                  <c:v>0.19651093506690001</c:v>
                </c:pt>
                <c:pt idx="2">
                  <c:v>0.2728087217863</c:v>
                </c:pt>
                <c:pt idx="3">
                  <c:v>0.18717835847209999</c:v>
                </c:pt>
                <c:pt idx="4">
                  <c:v>0.2542238152838</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bg2"/>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tx2"/>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A-D715-48E4-8748-73287AE24321}"/>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D715-48E4-8748-73287AE2432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Between 15 minutes and 45 minutes for most models</c:v>
                </c:pt>
                <c:pt idx="1">
                  <c:v>Between 45 minutes and 2 hours for most models</c:v>
                </c:pt>
                <c:pt idx="2">
                  <c:v>Between 2 hours and 4 hours for most models</c:v>
                </c:pt>
                <c:pt idx="3">
                  <c:v>4 to 8 hours</c:v>
                </c:pt>
                <c:pt idx="4">
                  <c:v>More than 8 hours</c:v>
                </c:pt>
              </c:strCache>
            </c:strRef>
          </c:cat>
          <c:val>
            <c:numRef>
              <c:f>Sheet1!$B$2:$B$6</c:f>
              <c:numCache>
                <c:formatCode>0%</c:formatCode>
                <c:ptCount val="5"/>
                <c:pt idx="0">
                  <c:v>0.34854493227170003</c:v>
                </c:pt>
                <c:pt idx="1">
                  <c:v>0.31756664200770002</c:v>
                </c:pt>
                <c:pt idx="2">
                  <c:v>0.18625195131</c:v>
                </c:pt>
                <c:pt idx="3">
                  <c:v>8.9058544333809997E-2</c:v>
                </c:pt>
                <c:pt idx="4">
                  <c:v>5.8577930076760001E-2</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56844663579719"/>
          <c:y val="1.7100597402072242E-2"/>
          <c:w val="0.69343155336420292"/>
          <c:h val="0.90829672597675581"/>
        </c:manualLayout>
      </c:layout>
      <c:barChart>
        <c:barDir val="bar"/>
        <c:grouping val="percentStacked"/>
        <c:varyColors val="0"/>
        <c:ser>
          <c:idx val="0"/>
          <c:order val="0"/>
          <c:tx>
            <c:strRef>
              <c:f>Sheet1!$B$1</c:f>
              <c:strCache>
                <c:ptCount val="1"/>
                <c:pt idx="0">
                  <c:v>TRUE</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Electric cars reduce greenhouse gas (GHG) emissions that contribute to climate change</c:v>
                </c:pt>
                <c:pt idx="1">
                  <c:v>Electric cars reduce air pollutant emissions that contribute to smog</c:v>
                </c:pt>
                <c:pt idx="2">
                  <c:v>Because of the lack of tailpipe emissions, electric cars are better for people’s health</c:v>
                </c:pt>
                <c:pt idx="3">
                  <c:v>Electric cars need less maintenance than gas/diesel cars</c:v>
                </c:pt>
              </c:strCache>
            </c:strRef>
          </c:cat>
          <c:val>
            <c:numRef>
              <c:f>Sheet1!$B$2:$B$5</c:f>
              <c:numCache>
                <c:formatCode>0%</c:formatCode>
                <c:ptCount val="4"/>
                <c:pt idx="0">
                  <c:v>0.86103015255549997</c:v>
                </c:pt>
                <c:pt idx="1">
                  <c:v>0.89601134016920003</c:v>
                </c:pt>
                <c:pt idx="2">
                  <c:v>0.90991318901189999</c:v>
                </c:pt>
                <c:pt idx="3">
                  <c:v>0.79598578405599996</c:v>
                </c:pt>
              </c:numCache>
            </c:numRef>
          </c:val>
          <c:extLst>
            <c:ext xmlns:c16="http://schemas.microsoft.com/office/drawing/2014/chart" uri="{C3380CC4-5D6E-409C-BE32-E72D297353CC}">
              <c16:uniqueId val="{00000000-8F71-44B6-ABB0-465BB4361F9C}"/>
            </c:ext>
          </c:extLst>
        </c:ser>
        <c:ser>
          <c:idx val="1"/>
          <c:order val="1"/>
          <c:tx>
            <c:strRef>
              <c:f>Sheet1!$C$1</c:f>
              <c:strCache>
                <c:ptCount val="1"/>
                <c:pt idx="0">
                  <c:v>FALSE</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anchor="ctr" anchorCtr="0"/>
              <a:lstStyle/>
              <a:p>
                <a:pPr algn="ctr">
                  <a:defRPr lang="en-US"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Electric cars reduce greenhouse gas (GHG) emissions that contribute to climate change</c:v>
                </c:pt>
                <c:pt idx="1">
                  <c:v>Electric cars reduce air pollutant emissions that contribute to smog</c:v>
                </c:pt>
                <c:pt idx="2">
                  <c:v>Because of the lack of tailpipe emissions, electric cars are better for people’s health</c:v>
                </c:pt>
                <c:pt idx="3">
                  <c:v>Electric cars need less maintenance than gas/diesel cars</c:v>
                </c:pt>
              </c:strCache>
            </c:strRef>
          </c:cat>
          <c:val>
            <c:numRef>
              <c:f>Sheet1!$C$2:$C$5</c:f>
              <c:numCache>
                <c:formatCode>0%</c:formatCode>
                <c:ptCount val="4"/>
                <c:pt idx="0">
                  <c:v>0.1389698474445</c:v>
                </c:pt>
                <c:pt idx="1">
                  <c:v>0.1039886598308</c:v>
                </c:pt>
                <c:pt idx="2">
                  <c:v>9.0086810988079996E-2</c:v>
                </c:pt>
                <c:pt idx="3">
                  <c:v>0.20401421594399999</c:v>
                </c:pt>
              </c:numCache>
            </c:numRef>
          </c:val>
          <c:extLst>
            <c:ext xmlns:c16="http://schemas.microsoft.com/office/drawing/2014/chart" uri="{C3380CC4-5D6E-409C-BE32-E72D297353CC}">
              <c16:uniqueId val="{00000001-8F71-44B6-ABB0-465BB4361F9C}"/>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20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2910927399646514"/>
          <c:y val="0.93040993954191975"/>
          <c:w val="0.70890728940601644"/>
          <c:h val="6.95900604580801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600" b="1">
          <a:solidFill>
            <a:schemeClr val="tx1"/>
          </a:solidFill>
          <a:latin typeface="+mn-lt"/>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3482841820056957"/>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bg2"/>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A-D715-48E4-8748-73287AE24321}"/>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D715-48E4-8748-73287AE2432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Electric vehicles will experience a significantly greater range decrease than gas vehicles</c:v>
                </c:pt>
                <c:pt idx="1">
                  <c:v>Electric vehicles will experience slightly greater range decrease than gas vehicles</c:v>
                </c:pt>
                <c:pt idx="2">
                  <c:v>Electric vehicles and gas vehicles will have similar range</c:v>
                </c:pt>
                <c:pt idx="3">
                  <c:v>Electric vehicles will have a slightly worse range than gas vehicles</c:v>
                </c:pt>
                <c:pt idx="4">
                  <c:v>Electric vehicles will have a significantly worse range than gas vehicles</c:v>
                </c:pt>
              </c:strCache>
            </c:strRef>
          </c:cat>
          <c:val>
            <c:numRef>
              <c:f>Sheet1!$B$2:$B$6</c:f>
              <c:numCache>
                <c:formatCode>0%</c:formatCode>
                <c:ptCount val="5"/>
                <c:pt idx="0">
                  <c:v>0.19123048804189999</c:v>
                </c:pt>
                <c:pt idx="1">
                  <c:v>0.28204951577699999</c:v>
                </c:pt>
                <c:pt idx="2">
                  <c:v>0.25597414884000003</c:v>
                </c:pt>
                <c:pt idx="3">
                  <c:v>0.1732831232799</c:v>
                </c:pt>
                <c:pt idx="4">
                  <c:v>9.746272406117E-2</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2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bg2"/>
              </a:solidFill>
              <a:ln>
                <a:noFill/>
              </a:ln>
              <a:effectLst/>
            </c:spPr>
            <c:extLst>
              <c:ext xmlns:c16="http://schemas.microsoft.com/office/drawing/2014/chart" uri="{C3380CC4-5D6E-409C-BE32-E72D297353CC}">
                <c16:uniqueId val="{00000005-CAB0-4D0D-B561-23DB71C2383C}"/>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Electric vehicles will have a harder time starting in the winter than gas vehicles</c:v>
                </c:pt>
                <c:pt idx="1">
                  <c:v>Electric and gas vehicles will have similar starting abilities in the winter</c:v>
                </c:pt>
                <c:pt idx="2">
                  <c:v>Electric vehicles will have an easier time starting in the winter than gas vehicles</c:v>
                </c:pt>
              </c:strCache>
            </c:strRef>
          </c:cat>
          <c:val>
            <c:numRef>
              <c:f>Sheet1!$B$2:$B$4</c:f>
              <c:numCache>
                <c:formatCode>0%</c:formatCode>
                <c:ptCount val="3"/>
                <c:pt idx="0">
                  <c:v>0.24683672133689999</c:v>
                </c:pt>
                <c:pt idx="1">
                  <c:v>0.41510181488159997</c:v>
                </c:pt>
                <c:pt idx="2">
                  <c:v>0.33806146378160001</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bg2"/>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chemeClr val="tx2"/>
              </a:solidFill>
              <a:ln>
                <a:noFill/>
              </a:ln>
              <a:effectLst/>
            </c:spPr>
            <c:extLst>
              <c:ext xmlns:c16="http://schemas.microsoft.com/office/drawing/2014/chart" uri="{C3380CC4-5D6E-409C-BE32-E72D297353CC}">
                <c16:uniqueId val="{00000009-CAB0-4D0D-B561-23DB71C2383C}"/>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CAB0-4D0D-B561-23DB71C2383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Much less favourably than gas vehicles</c:v>
                </c:pt>
                <c:pt idx="1">
                  <c:v>Somewhat less favourably than gas vehicles</c:v>
                </c:pt>
                <c:pt idx="2">
                  <c:v>Neutral, with no strong preference either way</c:v>
                </c:pt>
                <c:pt idx="3">
                  <c:v>Somewhat more favourably than gas vehicles</c:v>
                </c:pt>
                <c:pt idx="4">
                  <c:v>Much more favourably than gas vehicles</c:v>
                </c:pt>
              </c:strCache>
            </c:strRef>
          </c:cat>
          <c:val>
            <c:numRef>
              <c:f>Sheet1!$B$2:$B$6</c:f>
              <c:numCache>
                <c:formatCode>0%</c:formatCode>
                <c:ptCount val="5"/>
                <c:pt idx="0">
                  <c:v>8.3707814378320006E-2</c:v>
                </c:pt>
                <c:pt idx="1">
                  <c:v>0.1261841840507</c:v>
                </c:pt>
                <c:pt idx="2">
                  <c:v>0.2508866308862</c:v>
                </c:pt>
                <c:pt idx="3">
                  <c:v>0.2886154886933</c:v>
                </c:pt>
                <c:pt idx="4">
                  <c:v>0.25060588199150002</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bg2"/>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rgbClr val="BAE6FF"/>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rgbClr val="00B0F0"/>
              </a:solidFill>
              <a:ln>
                <a:noFill/>
              </a:ln>
              <a:effectLst/>
            </c:spPr>
            <c:extLst>
              <c:ext xmlns:c16="http://schemas.microsoft.com/office/drawing/2014/chart" uri="{C3380CC4-5D6E-409C-BE32-E72D297353CC}">
                <c16:uniqueId val="{00000009-CAB0-4D0D-B561-23DB71C2383C}"/>
              </c:ext>
            </c:extLst>
          </c:dPt>
          <c:dPt>
            <c:idx val="5"/>
            <c:invertIfNegative val="0"/>
            <c:bubble3D val="0"/>
            <c:spPr>
              <a:solidFill>
                <a:srgbClr val="0070C0"/>
              </a:solidFill>
              <a:ln>
                <a:noFill/>
              </a:ln>
              <a:effectLst/>
            </c:spPr>
            <c:extLst>
              <c:ext xmlns:c16="http://schemas.microsoft.com/office/drawing/2014/chart" uri="{C3380CC4-5D6E-409C-BE32-E72D297353CC}">
                <c16:uniqueId val="{0000000B-CAB0-4D0D-B561-23DB71C2383C}"/>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CAB0-4D0D-B561-23DB71C2383C}"/>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CAB0-4D0D-B561-23DB71C2383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Certain to choose an electric vehicle</c:v>
                </c:pt>
                <c:pt idx="1">
                  <c:v>Very likely to choose an electric vehicle</c:v>
                </c:pt>
                <c:pt idx="2">
                  <c:v>Inclined to choose an electric vehicle</c:v>
                </c:pt>
                <c:pt idx="3">
                  <c:v>Inclined to choose a gas vehicle</c:v>
                </c:pt>
                <c:pt idx="4">
                  <c:v>Very likely to choose a gas vehicle</c:v>
                </c:pt>
                <c:pt idx="5">
                  <c:v>Certain to choose a gas vehicle</c:v>
                </c:pt>
              </c:strCache>
            </c:strRef>
          </c:cat>
          <c:val>
            <c:numRef>
              <c:f>Sheet1!$B$2:$B$7</c:f>
              <c:numCache>
                <c:formatCode>0%</c:formatCode>
                <c:ptCount val="6"/>
                <c:pt idx="0">
                  <c:v>0.12</c:v>
                </c:pt>
                <c:pt idx="1">
                  <c:v>0.2</c:v>
                </c:pt>
                <c:pt idx="2">
                  <c:v>0.32</c:v>
                </c:pt>
                <c:pt idx="3">
                  <c:v>0.16</c:v>
                </c:pt>
                <c:pt idx="4">
                  <c:v>0.1</c:v>
                </c:pt>
                <c:pt idx="5">
                  <c:v>0.11</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percentStacked"/>
        <c:varyColors val="0"/>
        <c:ser>
          <c:idx val="0"/>
          <c:order val="0"/>
          <c:tx>
            <c:strRef>
              <c:f>Sheet1!$B$1</c:f>
              <c:strCache>
                <c:ptCount val="1"/>
                <c:pt idx="0">
                  <c:v>Yes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0.14241360410529999</c:v>
                </c:pt>
                <c:pt idx="2" formatCode="0%">
                  <c:v>0.2031471176263</c:v>
                </c:pt>
                <c:pt idx="3" formatCode="0%">
                  <c:v>9.8961976435330001E-2</c:v>
                </c:pt>
                <c:pt idx="4" formatCode="0%">
                  <c:v>6.6613584347719995E-2</c:v>
                </c:pt>
                <c:pt idx="5" formatCode="0%">
                  <c:v>0.151838356752</c:v>
                </c:pt>
                <c:pt idx="6" formatCode="0%">
                  <c:v>0.14888250662149999</c:v>
                </c:pt>
                <c:pt idx="7" formatCode="0%">
                  <c:v>9.2187553363180005E-2</c:v>
                </c:pt>
                <c:pt idx="9" formatCode="0%">
                  <c:v>0.28030286827750001</c:v>
                </c:pt>
                <c:pt idx="10" formatCode="0%">
                  <c:v>0.19841169481349999</c:v>
                </c:pt>
                <c:pt idx="11" formatCode="0%">
                  <c:v>9.9957008011519993E-2</c:v>
                </c:pt>
                <c:pt idx="12" formatCode="0%">
                  <c:v>4.6980269117249999E-2</c:v>
                </c:pt>
                <c:pt idx="14" formatCode="0%">
                  <c:v>0.17898996608359999</c:v>
                </c:pt>
                <c:pt idx="15" formatCode="0%">
                  <c:v>0.10583724212700001</c:v>
                </c:pt>
                <c:pt idx="17" formatCode="0%">
                  <c:v>0.16962210777619999</c:v>
                </c:pt>
                <c:pt idx="18" formatCode="0%">
                  <c:v>0.14264045365889999</c:v>
                </c:pt>
                <c:pt idx="19" formatCode="0%">
                  <c:v>6.0316794703420003E-2</c:v>
                </c:pt>
              </c:numCache>
            </c:numRef>
          </c:val>
          <c:extLst>
            <c:ext xmlns:c16="http://schemas.microsoft.com/office/drawing/2014/chart" uri="{C3380CC4-5D6E-409C-BE32-E72D297353CC}">
              <c16:uniqueId val="{00000000-F928-4D37-A84C-71FB92C1D988}"/>
            </c:ext>
          </c:extLst>
        </c:ser>
        <c:ser>
          <c:idx val="1"/>
          <c:order val="1"/>
          <c:tx>
            <c:strRef>
              <c:f>Sheet1!$C$1</c:f>
              <c:strCache>
                <c:ptCount val="1"/>
                <c:pt idx="0">
                  <c:v>No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0.85758639589469998</c:v>
                </c:pt>
                <c:pt idx="2" formatCode="0%">
                  <c:v>0.7968528823737</c:v>
                </c:pt>
                <c:pt idx="3" formatCode="0%">
                  <c:v>0.90103802356469997</c:v>
                </c:pt>
                <c:pt idx="4" formatCode="0%">
                  <c:v>0.93338641565229996</c:v>
                </c:pt>
                <c:pt idx="5" formatCode="0%">
                  <c:v>0.84816164324800003</c:v>
                </c:pt>
                <c:pt idx="6" formatCode="0%">
                  <c:v>0.85111749337849996</c:v>
                </c:pt>
                <c:pt idx="7" formatCode="0%">
                  <c:v>0.90781244663680005</c:v>
                </c:pt>
                <c:pt idx="9" formatCode="0%">
                  <c:v>0.71969713172250005</c:v>
                </c:pt>
                <c:pt idx="10" formatCode="0%">
                  <c:v>0.80158830518650004</c:v>
                </c:pt>
                <c:pt idx="11" formatCode="0%">
                  <c:v>0.90004299198850002</c:v>
                </c:pt>
                <c:pt idx="12" formatCode="0%">
                  <c:v>0.95301973088269998</c:v>
                </c:pt>
                <c:pt idx="14" formatCode="0%">
                  <c:v>0.82101003391640004</c:v>
                </c:pt>
                <c:pt idx="15" formatCode="0%">
                  <c:v>0.89416275787300004</c:v>
                </c:pt>
                <c:pt idx="17" formatCode="0%">
                  <c:v>0.83037789222379998</c:v>
                </c:pt>
                <c:pt idx="18" formatCode="0%">
                  <c:v>0.85735954634110001</c:v>
                </c:pt>
                <c:pt idx="19" formatCode="0%">
                  <c:v>0.93968320529659999</c:v>
                </c:pt>
              </c:numCache>
            </c:numRef>
          </c:val>
          <c:extLst>
            <c:ext xmlns:c16="http://schemas.microsoft.com/office/drawing/2014/chart" uri="{C3380CC4-5D6E-409C-BE32-E72D297353CC}">
              <c16:uniqueId val="{00000001-F928-4D37-A84C-71FB92C1D988}"/>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0.83833783251498251"/>
          <c:h val="9.635781541521773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percentStacked"/>
        <c:varyColors val="0"/>
        <c:ser>
          <c:idx val="0"/>
          <c:order val="0"/>
          <c:tx>
            <c:strRef>
              <c:f>Sheet1!$B$1</c:f>
              <c:strCache>
                <c:ptCount val="1"/>
                <c:pt idx="0">
                  <c:v>Yes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0.87507048957400002</c:v>
                </c:pt>
                <c:pt idx="2" formatCode="0%">
                  <c:v>0.83977559631929999</c:v>
                </c:pt>
                <c:pt idx="3" formatCode="0%">
                  <c:v>0.87166460016549996</c:v>
                </c:pt>
                <c:pt idx="4" formatCode="0%">
                  <c:v>0.93759514415809997</c:v>
                </c:pt>
                <c:pt idx="5" formatCode="0%">
                  <c:v>0.8310688153079</c:v>
                </c:pt>
                <c:pt idx="6" formatCode="0%">
                  <c:v>0.97004458129000004</c:v>
                </c:pt>
                <c:pt idx="7" formatCode="0%">
                  <c:v>0.91291009952169999</c:v>
                </c:pt>
                <c:pt idx="9" formatCode="0%">
                  <c:v>0.87509383588949996</c:v>
                </c:pt>
                <c:pt idx="10" formatCode="0%">
                  <c:v>0.89317816215440005</c:v>
                </c:pt>
                <c:pt idx="11" formatCode="0%">
                  <c:v>0.82411610950110004</c:v>
                </c:pt>
                <c:pt idx="12" formatCode="0%">
                  <c:v>0.90074186886579999</c:v>
                </c:pt>
                <c:pt idx="14" formatCode="0%">
                  <c:v>0.86585631983519995</c:v>
                </c:pt>
                <c:pt idx="15" formatCode="0%">
                  <c:v>0.89065332124929997</c:v>
                </c:pt>
                <c:pt idx="17" formatCode="0%">
                  <c:v>0.87266828683200004</c:v>
                </c:pt>
                <c:pt idx="18" formatCode="0%">
                  <c:v>0.89988565984019997</c:v>
                </c:pt>
                <c:pt idx="19" formatCode="0%">
                  <c:v>0.75879251495279998</c:v>
                </c:pt>
              </c:numCache>
            </c:numRef>
          </c:val>
          <c:extLst>
            <c:ext xmlns:c16="http://schemas.microsoft.com/office/drawing/2014/chart" uri="{C3380CC4-5D6E-409C-BE32-E72D297353CC}">
              <c16:uniqueId val="{00000000-9BB2-48F1-87F3-C586D29FB314}"/>
            </c:ext>
          </c:extLst>
        </c:ser>
        <c:ser>
          <c:idx val="1"/>
          <c:order val="1"/>
          <c:tx>
            <c:strRef>
              <c:f>Sheet1!$C$1</c:f>
              <c:strCache>
                <c:ptCount val="1"/>
                <c:pt idx="0">
                  <c:v>No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0.12492951042600001</c:v>
                </c:pt>
                <c:pt idx="2" formatCode="0%">
                  <c:v>0.16022440368070001</c:v>
                </c:pt>
                <c:pt idx="3" formatCode="0%">
                  <c:v>0.12833539983450001</c:v>
                </c:pt>
                <c:pt idx="4" formatCode="0%">
                  <c:v>6.2404855841860001E-2</c:v>
                </c:pt>
                <c:pt idx="5" formatCode="0%">
                  <c:v>0.1689311846921</c:v>
                </c:pt>
                <c:pt idx="6" formatCode="0%">
                  <c:v>2.995541871004E-2</c:v>
                </c:pt>
                <c:pt idx="7" formatCode="0%">
                  <c:v>8.7089900478290003E-2</c:v>
                </c:pt>
                <c:pt idx="9" formatCode="0%">
                  <c:v>0.1249061641105</c:v>
                </c:pt>
                <c:pt idx="10" formatCode="0%">
                  <c:v>0.1068218378456</c:v>
                </c:pt>
                <c:pt idx="11" formatCode="0%">
                  <c:v>0.17588389049889999</c:v>
                </c:pt>
                <c:pt idx="12" formatCode="0%">
                  <c:v>9.9258131134199998E-2</c:v>
                </c:pt>
                <c:pt idx="14" formatCode="0%">
                  <c:v>0.13414368016479999</c:v>
                </c:pt>
                <c:pt idx="15" formatCode="0%">
                  <c:v>0.1093466787507</c:v>
                </c:pt>
                <c:pt idx="17" formatCode="0%">
                  <c:v>0.12733171316799999</c:v>
                </c:pt>
                <c:pt idx="18" formatCode="0%">
                  <c:v>0.1001143401598</c:v>
                </c:pt>
                <c:pt idx="19" formatCode="0%">
                  <c:v>0.24120748504719999</c:v>
                </c:pt>
              </c:numCache>
            </c:numRef>
          </c:val>
          <c:extLst>
            <c:ext xmlns:c16="http://schemas.microsoft.com/office/drawing/2014/chart" uri="{C3380CC4-5D6E-409C-BE32-E72D297353CC}">
              <c16:uniqueId val="{00000001-9BB2-48F1-87F3-C586D29FB314}"/>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0.83833783251498251"/>
          <c:h val="9.635781541521773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stacked"/>
        <c:varyColors val="0"/>
        <c:ser>
          <c:idx val="0"/>
          <c:order val="0"/>
          <c:tx>
            <c:strRef>
              <c:f>Sheet1!$B$1</c:f>
              <c:strCache>
                <c:ptCount val="1"/>
                <c:pt idx="0">
                  <c:v>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0.1695427405289</c:v>
                </c:pt>
                <c:pt idx="2" formatCode="0%">
                  <c:v>0.27188557809719999</c:v>
                </c:pt>
                <c:pt idx="3" formatCode="0%">
                  <c:v>0.18219340892290001</c:v>
                </c:pt>
                <c:pt idx="5" formatCode="0%">
                  <c:v>0.1506012348162</c:v>
                </c:pt>
                <c:pt idx="6" formatCode="0%">
                  <c:v>0.14069657570319999</c:v>
                </c:pt>
                <c:pt idx="7" formatCode="0%">
                  <c:v>0.1738833751876</c:v>
                </c:pt>
                <c:pt idx="9" formatCode="0%">
                  <c:v>0.1621290410907</c:v>
                </c:pt>
                <c:pt idx="10" formatCode="0%">
                  <c:v>0.1945699547743</c:v>
                </c:pt>
                <c:pt idx="11" formatCode="0%">
                  <c:v>0.2233884330267</c:v>
                </c:pt>
                <c:pt idx="12" formatCode="0%">
                  <c:v>2.6826493539690001E-2</c:v>
                </c:pt>
                <c:pt idx="14" formatCode="0%">
                  <c:v>0.20292876476130001</c:v>
                </c:pt>
                <c:pt idx="15" formatCode="0%">
                  <c:v>0.1146528942086</c:v>
                </c:pt>
                <c:pt idx="17" formatCode="0%">
                  <c:v>0.192670485305</c:v>
                </c:pt>
                <c:pt idx="18" formatCode="0%">
                  <c:v>0.1124304697599</c:v>
                </c:pt>
                <c:pt idx="19" formatCode="0%">
                  <c:v>0.31795064886239999</c:v>
                </c:pt>
              </c:numCache>
            </c:numRef>
          </c:val>
          <c:extLst>
            <c:ext xmlns:c16="http://schemas.microsoft.com/office/drawing/2014/chart" uri="{C3380CC4-5D6E-409C-BE32-E72D297353CC}">
              <c16:uniqueId val="{00000000-93CB-4C8F-AB12-8407534CA971}"/>
            </c:ext>
          </c:extLst>
        </c:ser>
        <c:ser>
          <c:idx val="1"/>
          <c:order val="1"/>
          <c:tx>
            <c:strRef>
              <c:f>Sheet1!$C$1</c:f>
              <c:strCache>
                <c:ptCount val="1"/>
                <c:pt idx="0">
                  <c:v>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0.13618118880499999</c:v>
                </c:pt>
                <c:pt idx="2" formatCode="0%">
                  <c:v>0.18587369031129999</c:v>
                </c:pt>
                <c:pt idx="3" formatCode="0%">
                  <c:v>5.5308204385789997E-2</c:v>
                </c:pt>
                <c:pt idx="4" formatCode="0%">
                  <c:v>0.37847340283649999</c:v>
                </c:pt>
                <c:pt idx="5" formatCode="0%">
                  <c:v>8.7835644197359994E-2</c:v>
                </c:pt>
                <c:pt idx="6" formatCode="0%">
                  <c:v>0.1638984567747</c:v>
                </c:pt>
                <c:pt idx="7" formatCode="0%">
                  <c:v>0.13954882014700001</c:v>
                </c:pt>
                <c:pt idx="9" formatCode="0%">
                  <c:v>0.19256272992580001</c:v>
                </c:pt>
                <c:pt idx="10" formatCode="0%">
                  <c:v>0.1302412333237</c:v>
                </c:pt>
                <c:pt idx="11" formatCode="0%">
                  <c:v>9.2616489311799999E-2</c:v>
                </c:pt>
                <c:pt idx="12" formatCode="0%">
                  <c:v>2.4326541735659998E-2</c:v>
                </c:pt>
                <c:pt idx="14" formatCode="0%">
                  <c:v>0.1048903669735</c:v>
                </c:pt>
                <c:pt idx="15" formatCode="0%">
                  <c:v>0.18762632014530001</c:v>
                </c:pt>
                <c:pt idx="17" formatCode="0%">
                  <c:v>0.18792197430419999</c:v>
                </c:pt>
                <c:pt idx="18" formatCode="0%">
                  <c:v>6.0975305063190002E-2</c:v>
                </c:pt>
                <c:pt idx="19" formatCode="0%">
                  <c:v>0.12521765752989999</c:v>
                </c:pt>
              </c:numCache>
            </c:numRef>
          </c:val>
          <c:extLst>
            <c:ext xmlns:c16="http://schemas.microsoft.com/office/drawing/2014/chart" uri="{C3380CC4-5D6E-409C-BE32-E72D297353CC}">
              <c16:uniqueId val="{00000001-93CB-4C8F-AB12-8407534CA971}"/>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venir Black" panose="020B08030202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Sheet1!$D$2:$D$21</c:f>
              <c:numCache>
                <c:formatCode>General</c:formatCode>
                <c:ptCount val="20"/>
                <c:pt idx="0" formatCode="0%">
                  <c:v>0.1031488456363</c:v>
                </c:pt>
                <c:pt idx="2" formatCode="0%">
                  <c:v>0.1017757148332</c:v>
                </c:pt>
                <c:pt idx="3" formatCode="0%">
                  <c:v>0.16139449385419999</c:v>
                </c:pt>
                <c:pt idx="5" formatCode="0%">
                  <c:v>9.4330593770209997E-2</c:v>
                </c:pt>
                <c:pt idx="6" formatCode="0%">
                  <c:v>0.10523025651369999</c:v>
                </c:pt>
                <c:pt idx="7" formatCode="0%">
                  <c:v>0.1538897539496</c:v>
                </c:pt>
                <c:pt idx="9" formatCode="0%">
                  <c:v>7.1493268562900003E-2</c:v>
                </c:pt>
                <c:pt idx="10" formatCode="0%">
                  <c:v>0.1607541697265</c:v>
                </c:pt>
                <c:pt idx="12" formatCode="0%">
                  <c:v>0.18299232128500001</c:v>
                </c:pt>
                <c:pt idx="14" formatCode="0%">
                  <c:v>0.11268839313039999</c:v>
                </c:pt>
                <c:pt idx="15" formatCode="0%">
                  <c:v>8.7464908780929995E-2</c:v>
                </c:pt>
                <c:pt idx="17" formatCode="0%">
                  <c:v>9.1596079953790002E-2</c:v>
                </c:pt>
                <c:pt idx="18" formatCode="0%">
                  <c:v>0.12616456696039999</c:v>
                </c:pt>
                <c:pt idx="19" formatCode="0%">
                  <c:v>6.4988029237739997E-2</c:v>
                </c:pt>
              </c:numCache>
            </c:numRef>
          </c:val>
          <c:extLst>
            <c:ext xmlns:c16="http://schemas.microsoft.com/office/drawing/2014/chart" uri="{C3380CC4-5D6E-409C-BE32-E72D297353CC}">
              <c16:uniqueId val="{00000002-93CB-4C8F-AB12-8407534CA971}"/>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9.9705953065440639E-2"/>
          <c:h val="6.927169920216048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56844663579719"/>
          <c:y val="1.7100597402072242E-2"/>
          <c:w val="0.69343155336420292"/>
          <c:h val="0.90829672597675581"/>
        </c:manualLayout>
      </c:layout>
      <c:barChart>
        <c:barDir val="bar"/>
        <c:grouping val="stacked"/>
        <c:varyColors val="0"/>
        <c:ser>
          <c:idx val="0"/>
          <c:order val="0"/>
          <c:tx>
            <c:strRef>
              <c:f>Sheet1!$B$1</c:f>
              <c:strCache>
                <c:ptCount val="1"/>
                <c:pt idx="0">
                  <c:v>1</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Cost savings</c:v>
                </c:pt>
                <c:pt idx="1">
                  <c:v>Environmental benefits</c:v>
                </c:pt>
                <c:pt idx="2">
                  <c:v>Advanced technology</c:v>
                </c:pt>
                <c:pt idx="3">
                  <c:v>Quiet and smooth operation</c:v>
                </c:pt>
                <c:pt idx="4">
                  <c:v>Government incentives</c:v>
                </c:pt>
                <c:pt idx="5">
                  <c:v>Home charging convenience</c:v>
                </c:pt>
                <c:pt idx="6">
                  <c:v>Efficiency (i.e., highly efficient motors)</c:v>
                </c:pt>
                <c:pt idx="7">
                  <c:v>Better performance (i.e., acceleration, speed)</c:v>
                </c:pt>
                <c:pt idx="8">
                  <c:v>Less maintenance required over time</c:v>
                </c:pt>
                <c:pt idx="9">
                  <c:v>Range improvement</c:v>
                </c:pt>
                <c:pt idx="10">
                  <c:v>Future-proofing as the world shifts towards sustainable transportation</c:v>
                </c:pt>
                <c:pt idx="11">
                  <c:v>Increased variety in makes and models that suit my preferences</c:v>
                </c:pt>
              </c:strCache>
            </c:strRef>
          </c:cat>
          <c:val>
            <c:numRef>
              <c:f>Sheet1!$B$2:$B$13</c:f>
              <c:numCache>
                <c:formatCode>0%</c:formatCode>
                <c:ptCount val="12"/>
                <c:pt idx="0">
                  <c:v>0.1695427405289</c:v>
                </c:pt>
                <c:pt idx="1">
                  <c:v>0.130590707512</c:v>
                </c:pt>
                <c:pt idx="2">
                  <c:v>0.1028747077454</c:v>
                </c:pt>
                <c:pt idx="3">
                  <c:v>5.5282661909560001E-2</c:v>
                </c:pt>
                <c:pt idx="4">
                  <c:v>6.5438767927299996E-2</c:v>
                </c:pt>
                <c:pt idx="5">
                  <c:v>6.883432475989E-2</c:v>
                </c:pt>
                <c:pt idx="6">
                  <c:v>6.4851577397650004E-2</c:v>
                </c:pt>
                <c:pt idx="7">
                  <c:v>9.3125645885259997E-2</c:v>
                </c:pt>
                <c:pt idx="8">
                  <c:v>5.1522926199640003E-2</c:v>
                </c:pt>
                <c:pt idx="9">
                  <c:v>4.141346277671E-2</c:v>
                </c:pt>
                <c:pt idx="10">
                  <c:v>7.7357411702830003E-2</c:v>
                </c:pt>
                <c:pt idx="11">
                  <c:v>7.9165065654880004E-2</c:v>
                </c:pt>
              </c:numCache>
            </c:numRef>
          </c:val>
          <c:extLst>
            <c:ext xmlns:c16="http://schemas.microsoft.com/office/drawing/2014/chart" uri="{C3380CC4-5D6E-409C-BE32-E72D297353CC}">
              <c16:uniqueId val="{00000000-8F71-44B6-ABB0-465BB4361F9C}"/>
            </c:ext>
          </c:extLst>
        </c:ser>
        <c:ser>
          <c:idx val="1"/>
          <c:order val="1"/>
          <c:tx>
            <c:strRef>
              <c:f>Sheet1!$C$1</c:f>
              <c:strCache>
                <c:ptCount val="1"/>
                <c:pt idx="0">
                  <c:v>2</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anchor="ctr" anchorCtr="0"/>
              <a:lstStyle/>
              <a:p>
                <a:pPr algn="ctr">
                  <a:defRPr lang="en-US"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Cost savings</c:v>
                </c:pt>
                <c:pt idx="1">
                  <c:v>Environmental benefits</c:v>
                </c:pt>
                <c:pt idx="2">
                  <c:v>Advanced technology</c:v>
                </c:pt>
                <c:pt idx="3">
                  <c:v>Quiet and smooth operation</c:v>
                </c:pt>
                <c:pt idx="4">
                  <c:v>Government incentives</c:v>
                </c:pt>
                <c:pt idx="5">
                  <c:v>Home charging convenience</c:v>
                </c:pt>
                <c:pt idx="6">
                  <c:v>Efficiency (i.e., highly efficient motors)</c:v>
                </c:pt>
                <c:pt idx="7">
                  <c:v>Better performance (i.e., acceleration, speed)</c:v>
                </c:pt>
                <c:pt idx="8">
                  <c:v>Less maintenance required over time</c:v>
                </c:pt>
                <c:pt idx="9">
                  <c:v>Range improvement</c:v>
                </c:pt>
                <c:pt idx="10">
                  <c:v>Future-proofing as the world shifts towards sustainable transportation</c:v>
                </c:pt>
                <c:pt idx="11">
                  <c:v>Increased variety in makes and models that suit my preferences</c:v>
                </c:pt>
              </c:strCache>
            </c:strRef>
          </c:cat>
          <c:val>
            <c:numRef>
              <c:f>Sheet1!$C$2:$C$13</c:f>
              <c:numCache>
                <c:formatCode>0%</c:formatCode>
                <c:ptCount val="12"/>
                <c:pt idx="0">
                  <c:v>0.13618118880499999</c:v>
                </c:pt>
                <c:pt idx="1">
                  <c:v>0.1244218603361</c:v>
                </c:pt>
                <c:pt idx="2">
                  <c:v>9.8665530238630006E-2</c:v>
                </c:pt>
                <c:pt idx="3">
                  <c:v>8.6619044417860003E-2</c:v>
                </c:pt>
                <c:pt idx="4">
                  <c:v>6.5176063136309997E-2</c:v>
                </c:pt>
                <c:pt idx="5">
                  <c:v>0.10933468080769999</c:v>
                </c:pt>
                <c:pt idx="6">
                  <c:v>0.10846556431529999</c:v>
                </c:pt>
                <c:pt idx="7">
                  <c:v>7.0256516255489995E-2</c:v>
                </c:pt>
                <c:pt idx="8">
                  <c:v>3.2815730995999999E-2</c:v>
                </c:pt>
                <c:pt idx="9">
                  <c:v>7.6377462481779998E-2</c:v>
                </c:pt>
                <c:pt idx="10">
                  <c:v>5.7007363774769997E-2</c:v>
                </c:pt>
                <c:pt idx="11">
                  <c:v>3.4678994434980001E-2</c:v>
                </c:pt>
              </c:numCache>
            </c:numRef>
          </c:val>
          <c:extLst>
            <c:ext xmlns:c16="http://schemas.microsoft.com/office/drawing/2014/chart" uri="{C3380CC4-5D6E-409C-BE32-E72D297353CC}">
              <c16:uniqueId val="{00000001-8F71-44B6-ABB0-465BB4361F9C}"/>
            </c:ext>
          </c:extLst>
        </c:ser>
        <c:ser>
          <c:idx val="2"/>
          <c:order val="2"/>
          <c:tx>
            <c:strRef>
              <c:f>Sheet1!$D$1</c:f>
              <c:strCache>
                <c:ptCount val="1"/>
                <c:pt idx="0">
                  <c:v>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Cost savings</c:v>
                </c:pt>
                <c:pt idx="1">
                  <c:v>Environmental benefits</c:v>
                </c:pt>
                <c:pt idx="2">
                  <c:v>Advanced technology</c:v>
                </c:pt>
                <c:pt idx="3">
                  <c:v>Quiet and smooth operation</c:v>
                </c:pt>
                <c:pt idx="4">
                  <c:v>Government incentives</c:v>
                </c:pt>
                <c:pt idx="5">
                  <c:v>Home charging convenience</c:v>
                </c:pt>
                <c:pt idx="6">
                  <c:v>Efficiency (i.e., highly efficient motors)</c:v>
                </c:pt>
                <c:pt idx="7">
                  <c:v>Better performance (i.e., acceleration, speed)</c:v>
                </c:pt>
                <c:pt idx="8">
                  <c:v>Less maintenance required over time</c:v>
                </c:pt>
                <c:pt idx="9">
                  <c:v>Range improvement</c:v>
                </c:pt>
                <c:pt idx="10">
                  <c:v>Future-proofing as the world shifts towards sustainable transportation</c:v>
                </c:pt>
                <c:pt idx="11">
                  <c:v>Increased variety in makes and models that suit my preferences</c:v>
                </c:pt>
              </c:strCache>
            </c:strRef>
          </c:cat>
          <c:val>
            <c:numRef>
              <c:f>Sheet1!$D$2:$D$13</c:f>
              <c:numCache>
                <c:formatCode>0%</c:formatCode>
                <c:ptCount val="12"/>
                <c:pt idx="0">
                  <c:v>0.1031488456363</c:v>
                </c:pt>
                <c:pt idx="1">
                  <c:v>0.13643592837599999</c:v>
                </c:pt>
                <c:pt idx="2">
                  <c:v>0.1200979139928</c:v>
                </c:pt>
                <c:pt idx="3">
                  <c:v>0.14309503895430001</c:v>
                </c:pt>
                <c:pt idx="4">
                  <c:v>0.1178572819822</c:v>
                </c:pt>
                <c:pt idx="5">
                  <c:v>6.1843151975909998E-2</c:v>
                </c:pt>
                <c:pt idx="6">
                  <c:v>4.8590381161819997E-2</c:v>
                </c:pt>
                <c:pt idx="7">
                  <c:v>4.471235660431E-2</c:v>
                </c:pt>
                <c:pt idx="8">
                  <c:v>0.1058661095732</c:v>
                </c:pt>
                <c:pt idx="9">
                  <c:v>4.9464895728520003E-2</c:v>
                </c:pt>
                <c:pt idx="10">
                  <c:v>2.4722476535599999E-2</c:v>
                </c:pt>
                <c:pt idx="11">
                  <c:v>4.4165619478969999E-2</c:v>
                </c:pt>
              </c:numCache>
            </c:numRef>
          </c:val>
          <c:extLst>
            <c:ext xmlns:c16="http://schemas.microsoft.com/office/drawing/2014/chart" uri="{C3380CC4-5D6E-409C-BE32-E72D297353CC}">
              <c16:uniqueId val="{00000002-8F71-44B6-ABB0-465BB4361F9C}"/>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00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max val="1"/>
        </c:scaling>
        <c:delete val="1"/>
        <c:axPos val="t"/>
        <c:numFmt formatCode="0%" sourceLinked="1"/>
        <c:majorTickMark val="out"/>
        <c:minorTickMark val="none"/>
        <c:tickLblPos val="nextTo"/>
        <c:crossAx val="639188936"/>
        <c:crosses val="autoZero"/>
        <c:crossBetween val="between"/>
      </c:valAx>
      <c:spPr>
        <a:noFill/>
        <a:ln>
          <a:noFill/>
        </a:ln>
        <a:effectLst/>
      </c:spPr>
    </c:plotArea>
    <c:legend>
      <c:legendPos val="b"/>
      <c:layout>
        <c:manualLayout>
          <c:xMode val="edge"/>
          <c:yMode val="edge"/>
          <c:x val="0.2910927399646514"/>
          <c:y val="0.93040993954191975"/>
          <c:w val="9.9705953065440639E-2"/>
          <c:h val="6.936629309253995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600" b="1">
          <a:solidFill>
            <a:schemeClr val="tx1"/>
          </a:solidFill>
          <a:latin typeface="+mn-lt"/>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stacked"/>
        <c:varyColors val="0"/>
        <c:ser>
          <c:idx val="0"/>
          <c:order val="0"/>
          <c:tx>
            <c:strRef>
              <c:f>Sheet1!$B$1</c:f>
              <c:strCache>
                <c:ptCount val="1"/>
                <c:pt idx="0">
                  <c:v>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0.130590707512</c:v>
                </c:pt>
                <c:pt idx="2" formatCode="0%">
                  <c:v>0.1202633196213</c:v>
                </c:pt>
                <c:pt idx="3" formatCode="0%">
                  <c:v>0.25260534142329999</c:v>
                </c:pt>
                <c:pt idx="4" formatCode="0%">
                  <c:v>0.20455642456940001</c:v>
                </c:pt>
                <c:pt idx="5" formatCode="0%">
                  <c:v>0.12633184219490001</c:v>
                </c:pt>
                <c:pt idx="6" formatCode="0%">
                  <c:v>0.1225470983979</c:v>
                </c:pt>
                <c:pt idx="9" formatCode="0%">
                  <c:v>0.1360960789673</c:v>
                </c:pt>
                <c:pt idx="10" formatCode="0%">
                  <c:v>0.1084422660267</c:v>
                </c:pt>
                <c:pt idx="11" formatCode="0%">
                  <c:v>0.15886967232599999</c:v>
                </c:pt>
                <c:pt idx="12" formatCode="0%">
                  <c:v>0.1414390656376</c:v>
                </c:pt>
                <c:pt idx="14" formatCode="0%">
                  <c:v>9.4688203331120005E-2</c:v>
                </c:pt>
                <c:pt idx="15" formatCode="0%">
                  <c:v>0.18961788976300001</c:v>
                </c:pt>
                <c:pt idx="17" formatCode="0%">
                  <c:v>0.10629461284739999</c:v>
                </c:pt>
                <c:pt idx="18" formatCode="0%">
                  <c:v>0.18670849733280001</c:v>
                </c:pt>
              </c:numCache>
            </c:numRef>
          </c:val>
          <c:extLst>
            <c:ext xmlns:c16="http://schemas.microsoft.com/office/drawing/2014/chart" uri="{C3380CC4-5D6E-409C-BE32-E72D297353CC}">
              <c16:uniqueId val="{00000000-93CB-4C8F-AB12-8407534CA971}"/>
            </c:ext>
          </c:extLst>
        </c:ser>
        <c:ser>
          <c:idx val="1"/>
          <c:order val="1"/>
          <c:tx>
            <c:strRef>
              <c:f>Sheet1!$C$1</c:f>
              <c:strCache>
                <c:ptCount val="1"/>
                <c:pt idx="0">
                  <c:v>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0.1244218603361</c:v>
                </c:pt>
                <c:pt idx="2" formatCode="0%">
                  <c:v>2.9529281097770001E-2</c:v>
                </c:pt>
                <c:pt idx="3" formatCode="0%">
                  <c:v>0.12464343153019999</c:v>
                </c:pt>
                <c:pt idx="5" formatCode="0%">
                  <c:v>0.1274667315204</c:v>
                </c:pt>
                <c:pt idx="6" formatCode="0%">
                  <c:v>0.18402351580119999</c:v>
                </c:pt>
                <c:pt idx="7" formatCode="0%">
                  <c:v>0.25422414357040002</c:v>
                </c:pt>
                <c:pt idx="9" formatCode="0%">
                  <c:v>7.3803945046569994E-2</c:v>
                </c:pt>
                <c:pt idx="10" formatCode="0%">
                  <c:v>5.3541066734209997E-2</c:v>
                </c:pt>
                <c:pt idx="11" formatCode="0%">
                  <c:v>0.14025217856360001</c:v>
                </c:pt>
                <c:pt idx="12" formatCode="0%">
                  <c:v>0.51878513741980004</c:v>
                </c:pt>
                <c:pt idx="14" formatCode="0%">
                  <c:v>7.4160215450480002E-2</c:v>
                </c:pt>
                <c:pt idx="15" formatCode="0%">
                  <c:v>0.20705685587709999</c:v>
                </c:pt>
                <c:pt idx="17" formatCode="0%">
                  <c:v>8.5715482703699997E-2</c:v>
                </c:pt>
                <c:pt idx="18" formatCode="0%">
                  <c:v>0.1910477624785</c:v>
                </c:pt>
                <c:pt idx="19" formatCode="0%">
                  <c:v>6.4988029237739997E-2</c:v>
                </c:pt>
              </c:numCache>
            </c:numRef>
          </c:val>
          <c:extLst>
            <c:ext xmlns:c16="http://schemas.microsoft.com/office/drawing/2014/chart" uri="{C3380CC4-5D6E-409C-BE32-E72D297353CC}">
              <c16:uniqueId val="{00000001-93CB-4C8F-AB12-8407534CA971}"/>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venir Black" panose="020B08030202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Sheet1!$D$2:$D$21</c:f>
              <c:numCache>
                <c:formatCode>General</c:formatCode>
                <c:ptCount val="20"/>
                <c:pt idx="0" formatCode="0%">
                  <c:v>0.13643592837599999</c:v>
                </c:pt>
                <c:pt idx="2" formatCode="0%">
                  <c:v>0.25325052709849999</c:v>
                </c:pt>
                <c:pt idx="5" formatCode="0%">
                  <c:v>0.11825781258369999</c:v>
                </c:pt>
                <c:pt idx="6" formatCode="0%">
                  <c:v>0.1615989305361</c:v>
                </c:pt>
                <c:pt idx="9" formatCode="0%">
                  <c:v>0.15335429238760001</c:v>
                </c:pt>
                <c:pt idx="10" formatCode="0%">
                  <c:v>0.1380914601014</c:v>
                </c:pt>
                <c:pt idx="11" formatCode="0%">
                  <c:v>0.18149623691530001</c:v>
                </c:pt>
                <c:pt idx="14" formatCode="0%">
                  <c:v>0.1539549258457</c:v>
                </c:pt>
                <c:pt idx="15" formatCode="0%">
                  <c:v>0.107633005569</c:v>
                </c:pt>
                <c:pt idx="17" formatCode="0%">
                  <c:v>0.18079990212729999</c:v>
                </c:pt>
                <c:pt idx="18" formatCode="0%">
                  <c:v>7.0009062946150002E-2</c:v>
                </c:pt>
                <c:pt idx="19" formatCode="0%">
                  <c:v>0.13971520394520001</c:v>
                </c:pt>
              </c:numCache>
            </c:numRef>
          </c:val>
          <c:extLst>
            <c:ext xmlns:c16="http://schemas.microsoft.com/office/drawing/2014/chart" uri="{C3380CC4-5D6E-409C-BE32-E72D297353CC}">
              <c16:uniqueId val="{00000002-93CB-4C8F-AB12-8407534CA971}"/>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9.9705953065440639E-2"/>
          <c:h val="6.927169920216048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stacked"/>
        <c:varyColors val="0"/>
        <c:ser>
          <c:idx val="0"/>
          <c:order val="0"/>
          <c:tx>
            <c:strRef>
              <c:f>Sheet1!$B$1</c:f>
              <c:strCache>
                <c:ptCount val="1"/>
                <c:pt idx="0">
                  <c:v>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0.1028747077454</c:v>
                </c:pt>
                <c:pt idx="2" formatCode="0%">
                  <c:v>2.6098590510730001E-2</c:v>
                </c:pt>
                <c:pt idx="3" formatCode="0%">
                  <c:v>5.015405164022E-2</c:v>
                </c:pt>
                <c:pt idx="4" formatCode="0%">
                  <c:v>0.37847340283649999</c:v>
                </c:pt>
                <c:pt idx="5" formatCode="0%">
                  <c:v>0.1202507329547</c:v>
                </c:pt>
                <c:pt idx="6" formatCode="0%">
                  <c:v>7.6162675458060006E-2</c:v>
                </c:pt>
                <c:pt idx="7" formatCode="0%">
                  <c:v>0.29343857409660001</c:v>
                </c:pt>
                <c:pt idx="9" formatCode="0%">
                  <c:v>8.5163035183310004E-2</c:v>
                </c:pt>
                <c:pt idx="10" formatCode="0%">
                  <c:v>0.1185618254778</c:v>
                </c:pt>
                <c:pt idx="11" formatCode="0%">
                  <c:v>5.6485135101399998E-2</c:v>
                </c:pt>
                <c:pt idx="12" formatCode="0%">
                  <c:v>0.18564470972409999</c:v>
                </c:pt>
                <c:pt idx="14" formatCode="0%">
                  <c:v>7.9347934162059999E-2</c:v>
                </c:pt>
                <c:pt idx="15" formatCode="0%">
                  <c:v>0.1415549943651</c:v>
                </c:pt>
                <c:pt idx="17" formatCode="0%">
                  <c:v>0.12316986952599999</c:v>
                </c:pt>
                <c:pt idx="18" formatCode="0%">
                  <c:v>7.8404127384719996E-2</c:v>
                </c:pt>
                <c:pt idx="19" formatCode="0%">
                  <c:v>6.576241393144E-2</c:v>
                </c:pt>
              </c:numCache>
            </c:numRef>
          </c:val>
          <c:extLst>
            <c:ext xmlns:c16="http://schemas.microsoft.com/office/drawing/2014/chart" uri="{C3380CC4-5D6E-409C-BE32-E72D297353CC}">
              <c16:uniqueId val="{00000000-93CB-4C8F-AB12-8407534CA971}"/>
            </c:ext>
          </c:extLst>
        </c:ser>
        <c:ser>
          <c:idx val="1"/>
          <c:order val="1"/>
          <c:tx>
            <c:strRef>
              <c:f>Sheet1!$C$1</c:f>
              <c:strCache>
                <c:ptCount val="1"/>
                <c:pt idx="0">
                  <c:v>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9.8665530238630006E-2</c:v>
                </c:pt>
                <c:pt idx="2" formatCode="0%">
                  <c:v>0.2128804044041</c:v>
                </c:pt>
                <c:pt idx="3" formatCode="0%">
                  <c:v>0.2398383700758</c:v>
                </c:pt>
                <c:pt idx="5" formatCode="0%">
                  <c:v>4.7527432647789997E-2</c:v>
                </c:pt>
                <c:pt idx="6" formatCode="0%">
                  <c:v>8.1728397289089996E-2</c:v>
                </c:pt>
                <c:pt idx="9" formatCode="0%">
                  <c:v>0.123105880997</c:v>
                </c:pt>
                <c:pt idx="10" formatCode="0%">
                  <c:v>8.9962088248289995E-2</c:v>
                </c:pt>
                <c:pt idx="11" formatCode="0%">
                  <c:v>8.2999255042630005E-2</c:v>
                </c:pt>
                <c:pt idx="12" formatCode="0%">
                  <c:v>6.5824410155570001E-2</c:v>
                </c:pt>
                <c:pt idx="14" formatCode="0%">
                  <c:v>0.1055410414965</c:v>
                </c:pt>
                <c:pt idx="15" formatCode="0%">
                  <c:v>8.7361526093300002E-2</c:v>
                </c:pt>
                <c:pt idx="17" formatCode="0%">
                  <c:v>9.4290859018300005E-2</c:v>
                </c:pt>
                <c:pt idx="18" formatCode="0%">
                  <c:v>0.1202875452906</c:v>
                </c:pt>
              </c:numCache>
            </c:numRef>
          </c:val>
          <c:extLst>
            <c:ext xmlns:c16="http://schemas.microsoft.com/office/drawing/2014/chart" uri="{C3380CC4-5D6E-409C-BE32-E72D297353CC}">
              <c16:uniqueId val="{00000001-93CB-4C8F-AB12-8407534CA971}"/>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venir Black" panose="020B08030202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Sheet1!$D$2:$D$21</c:f>
              <c:numCache>
                <c:formatCode>General</c:formatCode>
                <c:ptCount val="20"/>
                <c:pt idx="0" formatCode="0%">
                  <c:v>0.1200979139928</c:v>
                </c:pt>
                <c:pt idx="2" formatCode="0%">
                  <c:v>5.9395476821980001E-2</c:v>
                </c:pt>
                <c:pt idx="3" formatCode="0%">
                  <c:v>0.14316326020610001</c:v>
                </c:pt>
                <c:pt idx="5" formatCode="0%">
                  <c:v>0.18538476203990001</c:v>
                </c:pt>
                <c:pt idx="6" formatCode="0%">
                  <c:v>8.1957367465979994E-2</c:v>
                </c:pt>
                <c:pt idx="7" formatCode="0%">
                  <c:v>7.8485262576189999E-2</c:v>
                </c:pt>
                <c:pt idx="9" formatCode="0%">
                  <c:v>0.1158854429857</c:v>
                </c:pt>
                <c:pt idx="10" formatCode="0%">
                  <c:v>0.1504681087385</c:v>
                </c:pt>
                <c:pt idx="11" formatCode="0%">
                  <c:v>0.14079688047530001</c:v>
                </c:pt>
                <c:pt idx="14" formatCode="0%">
                  <c:v>0.12221709393370001</c:v>
                </c:pt>
                <c:pt idx="15" formatCode="0%">
                  <c:v>0.11661377762279999</c:v>
                </c:pt>
                <c:pt idx="17" formatCode="0%">
                  <c:v>0.1074483271276</c:v>
                </c:pt>
                <c:pt idx="18" formatCode="0%">
                  <c:v>0.13941304395439999</c:v>
                </c:pt>
                <c:pt idx="19" formatCode="0%">
                  <c:v>0.1167179464849</c:v>
                </c:pt>
              </c:numCache>
            </c:numRef>
          </c:val>
          <c:extLst>
            <c:ext xmlns:c16="http://schemas.microsoft.com/office/drawing/2014/chart" uri="{C3380CC4-5D6E-409C-BE32-E72D297353CC}">
              <c16:uniqueId val="{00000002-93CB-4C8F-AB12-8407534CA971}"/>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9.9705953065440639E-2"/>
          <c:h val="6.927169920216048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percentStacked"/>
        <c:varyColors val="0"/>
        <c:ser>
          <c:idx val="0"/>
          <c:order val="0"/>
          <c:tx>
            <c:strRef>
              <c:f>Sheet1!$B$1</c:f>
              <c:strCache>
                <c:ptCount val="1"/>
                <c:pt idx="0">
                  <c:v>Yes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0.67724758138480001</c:v>
                </c:pt>
                <c:pt idx="2" formatCode="0%">
                  <c:v>0.61700183730619995</c:v>
                </c:pt>
                <c:pt idx="3" formatCode="0%">
                  <c:v>0.76248000508699998</c:v>
                </c:pt>
                <c:pt idx="4" formatCode="0%">
                  <c:v>0.56963207705560004</c:v>
                </c:pt>
                <c:pt idx="5" formatCode="0%">
                  <c:v>0.66453903697140004</c:v>
                </c:pt>
                <c:pt idx="6" formatCode="0%">
                  <c:v>0.74687944327529998</c:v>
                </c:pt>
                <c:pt idx="7" formatCode="0%">
                  <c:v>0.62337966098649999</c:v>
                </c:pt>
                <c:pt idx="9" formatCode="0%">
                  <c:v>0.64758610853779996</c:v>
                </c:pt>
                <c:pt idx="10" formatCode="0%">
                  <c:v>0.68894865287829998</c:v>
                </c:pt>
                <c:pt idx="11" formatCode="0%">
                  <c:v>0.68522787572650001</c:v>
                </c:pt>
                <c:pt idx="12" formatCode="0%">
                  <c:v>0.67955512455290001</c:v>
                </c:pt>
                <c:pt idx="14" formatCode="0%">
                  <c:v>0.72511468818330005</c:v>
                </c:pt>
                <c:pt idx="15" formatCode="0%">
                  <c:v>0.62938047458629998</c:v>
                </c:pt>
                <c:pt idx="17" formatCode="0%">
                  <c:v>0.64122269820629996</c:v>
                </c:pt>
                <c:pt idx="18" formatCode="0%">
                  <c:v>0.70293374376840001</c:v>
                </c:pt>
                <c:pt idx="19" formatCode="0%">
                  <c:v>0.72548802260510004</c:v>
                </c:pt>
              </c:numCache>
            </c:numRef>
          </c:val>
          <c:extLst>
            <c:ext xmlns:c16="http://schemas.microsoft.com/office/drawing/2014/chart" uri="{C3380CC4-5D6E-409C-BE32-E72D297353CC}">
              <c16:uniqueId val="{00000000-7DBD-4387-9668-574F9EC69C3B}"/>
            </c:ext>
          </c:extLst>
        </c:ser>
        <c:ser>
          <c:idx val="1"/>
          <c:order val="1"/>
          <c:tx>
            <c:strRef>
              <c:f>Sheet1!$C$1</c:f>
              <c:strCache>
                <c:ptCount val="1"/>
                <c:pt idx="0">
                  <c:v>No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0.32275241861519999</c:v>
                </c:pt>
                <c:pt idx="2" formatCode="0%">
                  <c:v>0.38299816269379999</c:v>
                </c:pt>
                <c:pt idx="3" formatCode="0%">
                  <c:v>0.23751999491299999</c:v>
                </c:pt>
                <c:pt idx="4" formatCode="0%">
                  <c:v>0.43036792294440002</c:v>
                </c:pt>
                <c:pt idx="5" formatCode="0%">
                  <c:v>0.33546096302860001</c:v>
                </c:pt>
                <c:pt idx="6" formatCode="0%">
                  <c:v>0.25312055672470002</c:v>
                </c:pt>
                <c:pt idx="7" formatCode="0%">
                  <c:v>0.37662033901350001</c:v>
                </c:pt>
                <c:pt idx="9" formatCode="0%">
                  <c:v>0.35241389146219998</c:v>
                </c:pt>
                <c:pt idx="10" formatCode="0%">
                  <c:v>0.31105134712170002</c:v>
                </c:pt>
                <c:pt idx="11" formatCode="0%">
                  <c:v>0.31477212427349999</c:v>
                </c:pt>
                <c:pt idx="12" formatCode="0%">
                  <c:v>0.32044487544709999</c:v>
                </c:pt>
                <c:pt idx="14" formatCode="0%">
                  <c:v>0.27488531181670001</c:v>
                </c:pt>
                <c:pt idx="15" formatCode="0%">
                  <c:v>0.37061952541370002</c:v>
                </c:pt>
                <c:pt idx="17" formatCode="0%">
                  <c:v>0.35877730179369999</c:v>
                </c:pt>
                <c:pt idx="18" formatCode="0%">
                  <c:v>0.29706625623159999</c:v>
                </c:pt>
                <c:pt idx="19" formatCode="0%">
                  <c:v>0.27451197739490002</c:v>
                </c:pt>
              </c:numCache>
            </c:numRef>
          </c:val>
          <c:extLst>
            <c:ext xmlns:c16="http://schemas.microsoft.com/office/drawing/2014/chart" uri="{C3380CC4-5D6E-409C-BE32-E72D297353CC}">
              <c16:uniqueId val="{00000001-7DBD-4387-9668-574F9EC69C3B}"/>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0.83833783251498251"/>
          <c:h val="9.635781541521773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percentStacked"/>
        <c:varyColors val="0"/>
        <c:ser>
          <c:idx val="0"/>
          <c:order val="0"/>
          <c:tx>
            <c:strRef>
              <c:f>Sheet1!$B$1</c:f>
              <c:strCache>
                <c:ptCount val="1"/>
                <c:pt idx="0">
                  <c:v>Certain to choose an electric vehicle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7.1465000915680005E-2</c:v>
                </c:pt>
                <c:pt idx="2" formatCode="0%">
                  <c:v>5.0884976686500001E-2</c:v>
                </c:pt>
                <c:pt idx="3" formatCode="0%">
                  <c:v>1.7591757356190001E-2</c:v>
                </c:pt>
                <c:pt idx="4" formatCode="0%">
                  <c:v>5.252509135564E-2</c:v>
                </c:pt>
                <c:pt idx="5" formatCode="0%">
                  <c:v>7.1199872486710003E-2</c:v>
                </c:pt>
                <c:pt idx="6" formatCode="0%">
                  <c:v>0.1361014946062</c:v>
                </c:pt>
                <c:pt idx="7" formatCode="0%">
                  <c:v>2.201741160117E-2</c:v>
                </c:pt>
                <c:pt idx="9" formatCode="0%">
                  <c:v>4.1773231728130002E-2</c:v>
                </c:pt>
                <c:pt idx="10" formatCode="0%">
                  <c:v>8.0617635565930004E-2</c:v>
                </c:pt>
                <c:pt idx="11" formatCode="0%">
                  <c:v>6.0373614518740001E-2</c:v>
                </c:pt>
                <c:pt idx="12" formatCode="0%">
                  <c:v>8.7446951236280004E-2</c:v>
                </c:pt>
                <c:pt idx="14" formatCode="0%">
                  <c:v>8.4079111855500002E-2</c:v>
                </c:pt>
                <c:pt idx="15" formatCode="0%">
                  <c:v>5.9882868290120003E-2</c:v>
                </c:pt>
                <c:pt idx="17" formatCode="0%">
                  <c:v>7.7667697099810001E-2</c:v>
                </c:pt>
                <c:pt idx="18" formatCode="0%">
                  <c:v>4.8565635800440002E-2</c:v>
                </c:pt>
                <c:pt idx="19" formatCode="0%">
                  <c:v>0.10364131102</c:v>
                </c:pt>
              </c:numCache>
            </c:numRef>
          </c:val>
          <c:extLst>
            <c:ext xmlns:c16="http://schemas.microsoft.com/office/drawing/2014/chart" uri="{C3380CC4-5D6E-409C-BE32-E72D297353CC}">
              <c16:uniqueId val="{00000000-EDF2-44F0-AAA5-33588E462B05}"/>
            </c:ext>
          </c:extLst>
        </c:ser>
        <c:ser>
          <c:idx val="1"/>
          <c:order val="1"/>
          <c:tx>
            <c:strRef>
              <c:f>Sheet1!$C$1</c:f>
              <c:strCache>
                <c:ptCount val="1"/>
                <c:pt idx="0">
                  <c:v>Very likely to choose an electric vehicle</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0.13288994883319999</c:v>
                </c:pt>
                <c:pt idx="2" formatCode="0%">
                  <c:v>0.20296076617270001</c:v>
                </c:pt>
                <c:pt idx="3" formatCode="0%">
                  <c:v>0.1067480526025</c:v>
                </c:pt>
                <c:pt idx="4" formatCode="0%">
                  <c:v>8.2729630876779994E-2</c:v>
                </c:pt>
                <c:pt idx="5" formatCode="0%">
                  <c:v>0.1440148472976</c:v>
                </c:pt>
                <c:pt idx="6" formatCode="0%">
                  <c:v>0.1212120369149</c:v>
                </c:pt>
                <c:pt idx="7" formatCode="0%">
                  <c:v>7.8725425817419994E-2</c:v>
                </c:pt>
                <c:pt idx="9" formatCode="0%">
                  <c:v>0.1408690731087</c:v>
                </c:pt>
                <c:pt idx="10" formatCode="0%">
                  <c:v>0.17791827941150001</c:v>
                </c:pt>
                <c:pt idx="11" formatCode="0%">
                  <c:v>0.12934644134910001</c:v>
                </c:pt>
                <c:pt idx="12" formatCode="0%">
                  <c:v>0.1013524926841</c:v>
                </c:pt>
                <c:pt idx="14" formatCode="0%">
                  <c:v>0.1524402090376</c:v>
                </c:pt>
                <c:pt idx="15" formatCode="0%">
                  <c:v>0.1149391231561</c:v>
                </c:pt>
                <c:pt idx="17" formatCode="0%">
                  <c:v>0.15122608379710001</c:v>
                </c:pt>
                <c:pt idx="18" formatCode="0%">
                  <c:v>0.14003837280430001</c:v>
                </c:pt>
                <c:pt idx="19" formatCode="0%">
                  <c:v>6.9139865959530006E-2</c:v>
                </c:pt>
              </c:numCache>
            </c:numRef>
          </c:val>
          <c:extLst>
            <c:ext xmlns:c16="http://schemas.microsoft.com/office/drawing/2014/chart" uri="{C3380CC4-5D6E-409C-BE32-E72D297353CC}">
              <c16:uniqueId val="{00000001-EDF2-44F0-AAA5-33588E462B05}"/>
            </c:ext>
          </c:extLst>
        </c:ser>
        <c:ser>
          <c:idx val="2"/>
          <c:order val="2"/>
          <c:tx>
            <c:strRef>
              <c:f>Sheet1!$D$1</c:f>
              <c:strCache>
                <c:ptCount val="1"/>
                <c:pt idx="0">
                  <c:v>Inclined to choose an electric vehicle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Sheet1!$D$2:$D$21</c:f>
              <c:numCache>
                <c:formatCode>General</c:formatCode>
                <c:ptCount val="20"/>
                <c:pt idx="0" formatCode="0%">
                  <c:v>0.2263689733974</c:v>
                </c:pt>
                <c:pt idx="2" formatCode="0%">
                  <c:v>0.226936548599</c:v>
                </c:pt>
                <c:pt idx="3" formatCode="0%">
                  <c:v>0.21592135324869999</c:v>
                </c:pt>
                <c:pt idx="4" formatCode="0%">
                  <c:v>0.2224867602319</c:v>
                </c:pt>
                <c:pt idx="5" formatCode="0%">
                  <c:v>0.22646137411129999</c:v>
                </c:pt>
                <c:pt idx="6" formatCode="0%">
                  <c:v>0.23365325820630001</c:v>
                </c:pt>
                <c:pt idx="7" formatCode="0%">
                  <c:v>0.22371462797380001</c:v>
                </c:pt>
                <c:pt idx="9" formatCode="0%">
                  <c:v>0.2775254545927</c:v>
                </c:pt>
                <c:pt idx="10" formatCode="0%">
                  <c:v>0.2379278961198</c:v>
                </c:pt>
                <c:pt idx="11" formatCode="0%">
                  <c:v>0.2098539492331</c:v>
                </c:pt>
                <c:pt idx="12" formatCode="0%">
                  <c:v>0.20742890854529999</c:v>
                </c:pt>
                <c:pt idx="14" formatCode="0%">
                  <c:v>0.23028625645680001</c:v>
                </c:pt>
                <c:pt idx="15" formatCode="0%">
                  <c:v>0.2227721688232</c:v>
                </c:pt>
                <c:pt idx="17" formatCode="0%">
                  <c:v>0.24166472744850001</c:v>
                </c:pt>
                <c:pt idx="18" formatCode="0%">
                  <c:v>0.2379746360561</c:v>
                </c:pt>
                <c:pt idx="19" formatCode="0%">
                  <c:v>0.1612120878595</c:v>
                </c:pt>
              </c:numCache>
            </c:numRef>
          </c:val>
          <c:extLst>
            <c:ext xmlns:c16="http://schemas.microsoft.com/office/drawing/2014/chart" uri="{C3380CC4-5D6E-409C-BE32-E72D297353CC}">
              <c16:uniqueId val="{00000002-EDF2-44F0-AAA5-33588E462B05}"/>
            </c:ext>
          </c:extLst>
        </c:ser>
        <c:ser>
          <c:idx val="3"/>
          <c:order val="3"/>
          <c:tx>
            <c:strRef>
              <c:f>Sheet1!$E$1</c:f>
              <c:strCache>
                <c:ptCount val="1"/>
                <c:pt idx="0">
                  <c:v>Inclined to choose a gas vehicle</c:v>
                </c:pt>
              </c:strCache>
            </c:strRef>
          </c:tx>
          <c:spPr>
            <a:solidFill>
              <a:srgbClr val="BAE6F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Sheet1!$E$2:$E$21</c:f>
              <c:numCache>
                <c:formatCode>General</c:formatCode>
                <c:ptCount val="20"/>
                <c:pt idx="0" formatCode="0%">
                  <c:v>0.22708965507279999</c:v>
                </c:pt>
                <c:pt idx="2" formatCode="0%">
                  <c:v>0.19348530827659999</c:v>
                </c:pt>
                <c:pt idx="3" formatCode="0%">
                  <c:v>0.2396710607783</c:v>
                </c:pt>
                <c:pt idx="4" formatCode="0%">
                  <c:v>0.22704885824330001</c:v>
                </c:pt>
                <c:pt idx="5" formatCode="0%">
                  <c:v>0.20666397339129999</c:v>
                </c:pt>
                <c:pt idx="6" formatCode="0%">
                  <c:v>0.2662265146569</c:v>
                </c:pt>
                <c:pt idx="7" formatCode="0%">
                  <c:v>0.2575050833152</c:v>
                </c:pt>
                <c:pt idx="9" formatCode="0%">
                  <c:v>0.17040961200810001</c:v>
                </c:pt>
                <c:pt idx="10" formatCode="0%">
                  <c:v>0.2010621822792</c:v>
                </c:pt>
                <c:pt idx="11" formatCode="0%">
                  <c:v>0.22998425296540001</c:v>
                </c:pt>
                <c:pt idx="12" formatCode="0%">
                  <c:v>0.26877407130719999</c:v>
                </c:pt>
                <c:pt idx="14" formatCode="0%">
                  <c:v>0.21528990340529999</c:v>
                </c:pt>
                <c:pt idx="15" formatCode="0%">
                  <c:v>0.2379240523135</c:v>
                </c:pt>
                <c:pt idx="17" formatCode="0%">
                  <c:v>0.2316456355466</c:v>
                </c:pt>
                <c:pt idx="18" formatCode="0%">
                  <c:v>0.23007893247819999</c:v>
                </c:pt>
                <c:pt idx="19" formatCode="0%">
                  <c:v>0.20867460280130001</c:v>
                </c:pt>
              </c:numCache>
            </c:numRef>
          </c:val>
          <c:extLst>
            <c:ext xmlns:c16="http://schemas.microsoft.com/office/drawing/2014/chart" uri="{C3380CC4-5D6E-409C-BE32-E72D297353CC}">
              <c16:uniqueId val="{00000003-EDF2-44F0-AAA5-33588E462B05}"/>
            </c:ext>
          </c:extLst>
        </c:ser>
        <c:ser>
          <c:idx val="4"/>
          <c:order val="4"/>
          <c:tx>
            <c:strRef>
              <c:f>Sheet1!$F$1</c:f>
              <c:strCache>
                <c:ptCount val="1"/>
                <c:pt idx="0">
                  <c:v>Very likely to choose a gas vehicle</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Sheet1!$F$2:$F$21</c:f>
              <c:numCache>
                <c:formatCode>General</c:formatCode>
                <c:ptCount val="20"/>
                <c:pt idx="0" formatCode="0%">
                  <c:v>0.16970836994249999</c:v>
                </c:pt>
                <c:pt idx="2" formatCode="0%">
                  <c:v>0.18678116296110001</c:v>
                </c:pt>
                <c:pt idx="3" formatCode="0%">
                  <c:v>0.20274631057510001</c:v>
                </c:pt>
                <c:pt idx="4" formatCode="0%">
                  <c:v>0.25041185737909999</c:v>
                </c:pt>
                <c:pt idx="5" formatCode="0%">
                  <c:v>0.1641090711922</c:v>
                </c:pt>
                <c:pt idx="6" formatCode="0%">
                  <c:v>0.116874825808</c:v>
                </c:pt>
                <c:pt idx="7" formatCode="0%">
                  <c:v>0.1900544237713</c:v>
                </c:pt>
                <c:pt idx="9" formatCode="0%">
                  <c:v>0.21436414100830001</c:v>
                </c:pt>
                <c:pt idx="10" formatCode="0%">
                  <c:v>0.14802061097489999</c:v>
                </c:pt>
                <c:pt idx="11" formatCode="0%">
                  <c:v>0.1466078163765</c:v>
                </c:pt>
                <c:pt idx="12" formatCode="0%">
                  <c:v>0.1813443763955</c:v>
                </c:pt>
                <c:pt idx="14" formatCode="0%">
                  <c:v>0.15427252821320001</c:v>
                </c:pt>
                <c:pt idx="15" formatCode="0%">
                  <c:v>0.18388138355790001</c:v>
                </c:pt>
                <c:pt idx="17" formatCode="0%">
                  <c:v>0.14833736928460001</c:v>
                </c:pt>
                <c:pt idx="18" formatCode="0%">
                  <c:v>0.1764541422133</c:v>
                </c:pt>
                <c:pt idx="19" formatCode="0%">
                  <c:v>0.21200520115140001</c:v>
                </c:pt>
              </c:numCache>
            </c:numRef>
          </c:val>
          <c:extLst>
            <c:ext xmlns:c16="http://schemas.microsoft.com/office/drawing/2014/chart" uri="{C3380CC4-5D6E-409C-BE32-E72D297353CC}">
              <c16:uniqueId val="{00000004-EDF2-44F0-AAA5-33588E462B05}"/>
            </c:ext>
          </c:extLst>
        </c:ser>
        <c:ser>
          <c:idx val="5"/>
          <c:order val="5"/>
          <c:tx>
            <c:strRef>
              <c:f>Sheet1!$G$1</c:f>
              <c:strCache>
                <c:ptCount val="1"/>
                <c:pt idx="0">
                  <c:v>Certain to choose a gas vehicle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Sheet1!$G$2:$G$21</c:f>
              <c:numCache>
                <c:formatCode>General</c:formatCode>
                <c:ptCount val="20"/>
                <c:pt idx="0" formatCode="0%">
                  <c:v>0.17247805183859999</c:v>
                </c:pt>
                <c:pt idx="2" formatCode="0%">
                  <c:v>0.1389512373041</c:v>
                </c:pt>
                <c:pt idx="3" formatCode="0%">
                  <c:v>0.2173214654392</c:v>
                </c:pt>
                <c:pt idx="4" formatCode="0%">
                  <c:v>0.16479780191320001</c:v>
                </c:pt>
                <c:pt idx="5" formatCode="0%">
                  <c:v>0.1875508615209</c:v>
                </c:pt>
                <c:pt idx="6" formatCode="0%">
                  <c:v>0.1259318698078</c:v>
                </c:pt>
                <c:pt idx="7" formatCode="0%">
                  <c:v>0.2279830275211</c:v>
                </c:pt>
                <c:pt idx="9" formatCode="0%">
                  <c:v>0.15505848755410001</c:v>
                </c:pt>
                <c:pt idx="10" formatCode="0%">
                  <c:v>0.15445339564880001</c:v>
                </c:pt>
                <c:pt idx="11" formatCode="0%">
                  <c:v>0.2238339255572</c:v>
                </c:pt>
                <c:pt idx="12" formatCode="0%">
                  <c:v>0.1536531998316</c:v>
                </c:pt>
                <c:pt idx="14" formatCode="0%">
                  <c:v>0.1636319910316</c:v>
                </c:pt>
                <c:pt idx="15" formatCode="0%">
                  <c:v>0.18060040385920001</c:v>
                </c:pt>
                <c:pt idx="17" formatCode="0%">
                  <c:v>0.14945848682339999</c:v>
                </c:pt>
                <c:pt idx="18" formatCode="0%">
                  <c:v>0.1668882806476</c:v>
                </c:pt>
                <c:pt idx="19" formatCode="0%">
                  <c:v>0.24532693120829999</c:v>
                </c:pt>
              </c:numCache>
            </c:numRef>
          </c:val>
          <c:extLst>
            <c:ext xmlns:c16="http://schemas.microsoft.com/office/drawing/2014/chart" uri="{C3380CC4-5D6E-409C-BE32-E72D297353CC}">
              <c16:uniqueId val="{00000005-EDF2-44F0-AAA5-33588E462B05}"/>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0.83833783251498251"/>
          <c:h val="9.635781541521774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stacked"/>
        <c:varyColors val="0"/>
        <c:ser>
          <c:idx val="0"/>
          <c:order val="0"/>
          <c:tx>
            <c:strRef>
              <c:f>Sheet1!$B$1</c:f>
              <c:strCache>
                <c:ptCount val="1"/>
                <c:pt idx="0">
                  <c:v>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0.50697576061479999</c:v>
                </c:pt>
                <c:pt idx="2" formatCode="0%">
                  <c:v>0.49581610667710002</c:v>
                </c:pt>
                <c:pt idx="3" formatCode="0%">
                  <c:v>0.46429934775760001</c:v>
                </c:pt>
                <c:pt idx="4" formatCode="0%">
                  <c:v>0.4247100091289</c:v>
                </c:pt>
                <c:pt idx="5" formatCode="0%">
                  <c:v>0.46771036008459999</c:v>
                </c:pt>
                <c:pt idx="6" formatCode="0%">
                  <c:v>0.59437778083399995</c:v>
                </c:pt>
                <c:pt idx="7" formatCode="0%">
                  <c:v>0.58759864473409995</c:v>
                </c:pt>
                <c:pt idx="9" formatCode="0%">
                  <c:v>0.55848286476770004</c:v>
                </c:pt>
                <c:pt idx="10" formatCode="0%">
                  <c:v>0.34852733541300002</c:v>
                </c:pt>
                <c:pt idx="11" formatCode="0%">
                  <c:v>0.47307289439099998</c:v>
                </c:pt>
                <c:pt idx="12" formatCode="0%">
                  <c:v>0.63999380400630002</c:v>
                </c:pt>
                <c:pt idx="14" formatCode="0%">
                  <c:v>0.44276619097789999</c:v>
                </c:pt>
                <c:pt idx="15" formatCode="0%">
                  <c:v>0.57619513756009999</c:v>
                </c:pt>
                <c:pt idx="17" formatCode="0%">
                  <c:v>0.49480264881120001</c:v>
                </c:pt>
                <c:pt idx="18" formatCode="0%">
                  <c:v>0.49211307128080001</c:v>
                </c:pt>
                <c:pt idx="19" formatCode="0%">
                  <c:v>0.59270563947400001</c:v>
                </c:pt>
              </c:numCache>
            </c:numRef>
          </c:val>
          <c:extLst>
            <c:ext xmlns:c16="http://schemas.microsoft.com/office/drawing/2014/chart" uri="{C3380CC4-5D6E-409C-BE32-E72D297353CC}">
              <c16:uniqueId val="{00000000-136C-474B-B0B4-AE93766AB850}"/>
            </c:ext>
          </c:extLst>
        </c:ser>
        <c:ser>
          <c:idx val="1"/>
          <c:order val="1"/>
          <c:tx>
            <c:strRef>
              <c:f>Sheet1!$C$1</c:f>
              <c:strCache>
                <c:ptCount val="1"/>
                <c:pt idx="0">
                  <c:v>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0.12992124744649999</c:v>
                </c:pt>
                <c:pt idx="2" formatCode="0%">
                  <c:v>0.1156853973186</c:v>
                </c:pt>
                <c:pt idx="3" formatCode="0%">
                  <c:v>0.16407343926529999</c:v>
                </c:pt>
                <c:pt idx="4" formatCode="0%">
                  <c:v>0.11181924982329999</c:v>
                </c:pt>
                <c:pt idx="5" formatCode="0%">
                  <c:v>0.15043710142739999</c:v>
                </c:pt>
                <c:pt idx="6" formatCode="0%">
                  <c:v>8.4026817758629996E-2</c:v>
                </c:pt>
                <c:pt idx="7" formatCode="0%">
                  <c:v>0.19087154134430001</c:v>
                </c:pt>
                <c:pt idx="9" formatCode="0%">
                  <c:v>0.1488393976513</c:v>
                </c:pt>
                <c:pt idx="10" formatCode="0%">
                  <c:v>0.14008548905109999</c:v>
                </c:pt>
                <c:pt idx="11" formatCode="0%">
                  <c:v>0.16051521643819999</c:v>
                </c:pt>
                <c:pt idx="12" formatCode="0%">
                  <c:v>8.7615565812599994E-2</c:v>
                </c:pt>
                <c:pt idx="14" formatCode="0%">
                  <c:v>0.14327101535139999</c:v>
                </c:pt>
                <c:pt idx="15" formatCode="0%">
                  <c:v>0.11552989391519999</c:v>
                </c:pt>
                <c:pt idx="17" formatCode="0%">
                  <c:v>0.1258928168772</c:v>
                </c:pt>
                <c:pt idx="18" formatCode="0%">
                  <c:v>0.15184676377279999</c:v>
                </c:pt>
                <c:pt idx="19" formatCode="0%">
                  <c:v>8.5514150987999998E-2</c:v>
                </c:pt>
              </c:numCache>
            </c:numRef>
          </c:val>
          <c:extLst>
            <c:ext xmlns:c16="http://schemas.microsoft.com/office/drawing/2014/chart" uri="{C3380CC4-5D6E-409C-BE32-E72D297353CC}">
              <c16:uniqueId val="{00000001-136C-474B-B0B4-AE93766AB850}"/>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venir Black" panose="020B08030202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Sheet1!$D$2:$D$21</c:f>
              <c:numCache>
                <c:formatCode>General</c:formatCode>
                <c:ptCount val="20"/>
                <c:pt idx="0" formatCode="0%">
                  <c:v>7.9200014455099998E-2</c:v>
                </c:pt>
                <c:pt idx="2" formatCode="0%">
                  <c:v>8.1432839396350001E-2</c:v>
                </c:pt>
                <c:pt idx="3" formatCode="0%">
                  <c:v>8.7884128028010003E-2</c:v>
                </c:pt>
                <c:pt idx="4" formatCode="0%">
                  <c:v>6.5819735447670003E-2</c:v>
                </c:pt>
                <c:pt idx="5" formatCode="0%">
                  <c:v>8.9626292847289998E-2</c:v>
                </c:pt>
                <c:pt idx="6" formatCode="0%">
                  <c:v>7.2933449233230002E-2</c:v>
                </c:pt>
                <c:pt idx="7" formatCode="0%">
                  <c:v>2.8417125170790002E-2</c:v>
                </c:pt>
                <c:pt idx="9" formatCode="0%">
                  <c:v>5.0933053255580001E-2</c:v>
                </c:pt>
                <c:pt idx="10" formatCode="0%">
                  <c:v>5.827036975107E-2</c:v>
                </c:pt>
                <c:pt idx="11" formatCode="0%">
                  <c:v>0.11200001981420001</c:v>
                </c:pt>
                <c:pt idx="12" formatCode="0%">
                  <c:v>8.6990659539080001E-2</c:v>
                </c:pt>
                <c:pt idx="14" formatCode="0%">
                  <c:v>7.8133441219489994E-2</c:v>
                </c:pt>
                <c:pt idx="15" formatCode="0%">
                  <c:v>8.034980466944E-2</c:v>
                </c:pt>
                <c:pt idx="17" formatCode="0%">
                  <c:v>8.0250047065259997E-2</c:v>
                </c:pt>
                <c:pt idx="18" formatCode="0%">
                  <c:v>8.3326009046059996E-2</c:v>
                </c:pt>
                <c:pt idx="19" formatCode="0%">
                  <c:v>6.4094743969620005E-2</c:v>
                </c:pt>
              </c:numCache>
            </c:numRef>
          </c:val>
          <c:extLst>
            <c:ext xmlns:c16="http://schemas.microsoft.com/office/drawing/2014/chart" uri="{C3380CC4-5D6E-409C-BE32-E72D297353CC}">
              <c16:uniqueId val="{00000002-136C-474B-B0B4-AE93766AB850}"/>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9.9705953065440639E-2"/>
          <c:h val="6.927169920216048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stacked"/>
        <c:varyColors val="0"/>
        <c:ser>
          <c:idx val="0"/>
          <c:order val="0"/>
          <c:tx>
            <c:strRef>
              <c:f>Sheet1!$B$1</c:f>
              <c:strCache>
                <c:ptCount val="1"/>
                <c:pt idx="0">
                  <c:v>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0.2850883822693</c:v>
                </c:pt>
                <c:pt idx="2" formatCode="0%">
                  <c:v>0.30209355048219999</c:v>
                </c:pt>
                <c:pt idx="3" formatCode="0%">
                  <c:v>0.30622813900180001</c:v>
                </c:pt>
                <c:pt idx="4" formatCode="0%">
                  <c:v>0.32459691790650003</c:v>
                </c:pt>
                <c:pt idx="5" formatCode="0%">
                  <c:v>0.32149900760889999</c:v>
                </c:pt>
                <c:pt idx="6" formatCode="0%">
                  <c:v>0.2031859006724</c:v>
                </c:pt>
                <c:pt idx="7" formatCode="0%">
                  <c:v>0.26866515499409999</c:v>
                </c:pt>
                <c:pt idx="9" formatCode="0%">
                  <c:v>0.27031621399630001</c:v>
                </c:pt>
                <c:pt idx="10" formatCode="0%">
                  <c:v>0.45857656824589998</c:v>
                </c:pt>
                <c:pt idx="11" formatCode="0%">
                  <c:v>0.28263615288940003</c:v>
                </c:pt>
                <c:pt idx="12" formatCode="0%">
                  <c:v>0.147464156805</c:v>
                </c:pt>
                <c:pt idx="14" formatCode="0%">
                  <c:v>0.3122830949291</c:v>
                </c:pt>
                <c:pt idx="15" formatCode="0%">
                  <c:v>0.25577186329599999</c:v>
                </c:pt>
                <c:pt idx="17" formatCode="0%">
                  <c:v>0.27612240480770001</c:v>
                </c:pt>
                <c:pt idx="18" formatCode="0%">
                  <c:v>0.33855972371300003</c:v>
                </c:pt>
                <c:pt idx="19" formatCode="0%">
                  <c:v>0.17358549730789999</c:v>
                </c:pt>
              </c:numCache>
            </c:numRef>
          </c:val>
          <c:extLst>
            <c:ext xmlns:c16="http://schemas.microsoft.com/office/drawing/2014/chart" uri="{C3380CC4-5D6E-409C-BE32-E72D297353CC}">
              <c16:uniqueId val="{00000000-136C-474B-B0B4-AE93766AB850}"/>
            </c:ext>
          </c:extLst>
        </c:ser>
        <c:ser>
          <c:idx val="1"/>
          <c:order val="1"/>
          <c:tx>
            <c:strRef>
              <c:f>Sheet1!$C$1</c:f>
              <c:strCache>
                <c:ptCount val="1"/>
                <c:pt idx="0">
                  <c:v>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0.21030286471580001</c:v>
                </c:pt>
                <c:pt idx="2" formatCode="0%">
                  <c:v>0.16724026225300001</c:v>
                </c:pt>
                <c:pt idx="3" formatCode="0%">
                  <c:v>0.22044695709709999</c:v>
                </c:pt>
                <c:pt idx="4" formatCode="0%">
                  <c:v>0.22891468414230001</c:v>
                </c:pt>
                <c:pt idx="5" formatCode="0%">
                  <c:v>0.18694247819769999</c:v>
                </c:pt>
                <c:pt idx="6" formatCode="0%">
                  <c:v>0.2519480245263</c:v>
                </c:pt>
                <c:pt idx="7" formatCode="0%">
                  <c:v>0.26447757160910002</c:v>
                </c:pt>
                <c:pt idx="9" formatCode="0%">
                  <c:v>0.2181427125913</c:v>
                </c:pt>
                <c:pt idx="10" formatCode="0%">
                  <c:v>0.1598176999841</c:v>
                </c:pt>
                <c:pt idx="11" formatCode="0%">
                  <c:v>0.26830954518549999</c:v>
                </c:pt>
                <c:pt idx="12" formatCode="0%">
                  <c:v>0.20444395492930001</c:v>
                </c:pt>
                <c:pt idx="14" formatCode="0%">
                  <c:v>0.2248822901674</c:v>
                </c:pt>
                <c:pt idx="15" formatCode="0%">
                  <c:v>0.1945859123723</c:v>
                </c:pt>
                <c:pt idx="17" formatCode="0%">
                  <c:v>0.2129072214047</c:v>
                </c:pt>
                <c:pt idx="18" formatCode="0%">
                  <c:v>0.18348534943200001</c:v>
                </c:pt>
                <c:pt idx="19" formatCode="0%">
                  <c:v>0.27328804884169999</c:v>
                </c:pt>
              </c:numCache>
            </c:numRef>
          </c:val>
          <c:extLst>
            <c:ext xmlns:c16="http://schemas.microsoft.com/office/drawing/2014/chart" uri="{C3380CC4-5D6E-409C-BE32-E72D297353CC}">
              <c16:uniqueId val="{00000001-136C-474B-B0B4-AE93766AB850}"/>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venir Black" panose="020B08030202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Sheet1!$D$2:$D$21</c:f>
              <c:numCache>
                <c:formatCode>General</c:formatCode>
                <c:ptCount val="20"/>
                <c:pt idx="0" formatCode="0%">
                  <c:v>8.1474397420440006E-2</c:v>
                </c:pt>
                <c:pt idx="2" formatCode="0%">
                  <c:v>3.8853021239239997E-2</c:v>
                </c:pt>
                <c:pt idx="3" formatCode="0%">
                  <c:v>6.0322753238089999E-2</c:v>
                </c:pt>
                <c:pt idx="4" formatCode="0%">
                  <c:v>3.9898480729820003E-2</c:v>
                </c:pt>
                <c:pt idx="5" formatCode="0%">
                  <c:v>6.9882640222930004E-2</c:v>
                </c:pt>
                <c:pt idx="6" formatCode="0%">
                  <c:v>0.14655847856179999</c:v>
                </c:pt>
                <c:pt idx="7" formatCode="0%">
                  <c:v>6.6022895235009996E-2</c:v>
                </c:pt>
                <c:pt idx="9" formatCode="0%">
                  <c:v>6.4506601775750003E-2</c:v>
                </c:pt>
                <c:pt idx="10" formatCode="0%">
                  <c:v>5.9512404451420003E-2</c:v>
                </c:pt>
                <c:pt idx="11" formatCode="0%">
                  <c:v>9.8855000324999998E-2</c:v>
                </c:pt>
                <c:pt idx="12" formatCode="0%">
                  <c:v>9.5911613794580006E-2</c:v>
                </c:pt>
                <c:pt idx="14" formatCode="0%">
                  <c:v>8.340822265384E-2</c:v>
                </c:pt>
                <c:pt idx="15" formatCode="0%">
                  <c:v>7.9389689821020001E-2</c:v>
                </c:pt>
                <c:pt idx="17" formatCode="0%">
                  <c:v>7.9823657134790005E-2</c:v>
                </c:pt>
                <c:pt idx="18" formatCode="0%">
                  <c:v>7.651667810974E-2</c:v>
                </c:pt>
                <c:pt idx="19" formatCode="0%">
                  <c:v>0.10107667647889999</c:v>
                </c:pt>
              </c:numCache>
            </c:numRef>
          </c:val>
          <c:extLst>
            <c:ext xmlns:c16="http://schemas.microsoft.com/office/drawing/2014/chart" uri="{C3380CC4-5D6E-409C-BE32-E72D297353CC}">
              <c16:uniqueId val="{00000002-136C-474B-B0B4-AE93766AB850}"/>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9.9705953065440639E-2"/>
          <c:h val="6.927169920216048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stacked"/>
        <c:varyColors val="0"/>
        <c:ser>
          <c:idx val="0"/>
          <c:order val="0"/>
          <c:tx>
            <c:strRef>
              <c:f>Sheet1!$B$1</c:f>
              <c:strCache>
                <c:ptCount val="1"/>
                <c:pt idx="0">
                  <c:v>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5.1779849480229997E-2</c:v>
                </c:pt>
                <c:pt idx="3" formatCode="0%">
                  <c:v>5.617234889666E-2</c:v>
                </c:pt>
                <c:pt idx="4" formatCode="0%">
                  <c:v>1.513220010964E-2</c:v>
                </c:pt>
                <c:pt idx="5" formatCode="0%">
                  <c:v>3.2925632957460003E-2</c:v>
                </c:pt>
                <c:pt idx="6" formatCode="0%">
                  <c:v>0.11677552989660001</c:v>
                </c:pt>
                <c:pt idx="7" formatCode="0%">
                  <c:v>6.4639447102180003E-2</c:v>
                </c:pt>
                <c:pt idx="9" formatCode="0%">
                  <c:v>4.8514738451930002E-2</c:v>
                </c:pt>
                <c:pt idx="10" formatCode="0%">
                  <c:v>1.5891717664579998E-2</c:v>
                </c:pt>
                <c:pt idx="11" formatCode="0%">
                  <c:v>6.4302801265100004E-2</c:v>
                </c:pt>
                <c:pt idx="12" formatCode="0%">
                  <c:v>7.4418146124759998E-2</c:v>
                </c:pt>
                <c:pt idx="14" formatCode="0%">
                  <c:v>5.7890522080089997E-2</c:v>
                </c:pt>
                <c:pt idx="15" formatCode="0%">
                  <c:v>4.5192405389410002E-2</c:v>
                </c:pt>
                <c:pt idx="17" formatCode="0%">
                  <c:v>5.2442855917089998E-2</c:v>
                </c:pt>
                <c:pt idx="18" formatCode="0%">
                  <c:v>3.3094256271600002E-2</c:v>
                </c:pt>
                <c:pt idx="19" formatCode="0%">
                  <c:v>9.996428433849E-2</c:v>
                </c:pt>
              </c:numCache>
            </c:numRef>
          </c:val>
          <c:extLst>
            <c:ext xmlns:c16="http://schemas.microsoft.com/office/drawing/2014/chart" uri="{C3380CC4-5D6E-409C-BE32-E72D297353CC}">
              <c16:uniqueId val="{00000000-136C-474B-B0B4-AE93766AB850}"/>
            </c:ext>
          </c:extLst>
        </c:ser>
        <c:ser>
          <c:idx val="1"/>
          <c:order val="1"/>
          <c:tx>
            <c:strRef>
              <c:f>Sheet1!$C$1</c:f>
              <c:strCache>
                <c:ptCount val="1"/>
                <c:pt idx="0">
                  <c:v>2</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0.14565583902410001</c:v>
                </c:pt>
                <c:pt idx="2" formatCode="0%">
                  <c:v>0.1111018177996</c:v>
                </c:pt>
                <c:pt idx="3" formatCode="0%">
                  <c:v>3.8766878930610003E-2</c:v>
                </c:pt>
                <c:pt idx="4" formatCode="0%">
                  <c:v>0.16253593691439999</c:v>
                </c:pt>
                <c:pt idx="5" formatCode="0%">
                  <c:v>0.1319447377156</c:v>
                </c:pt>
                <c:pt idx="6" formatCode="0%">
                  <c:v>0.22751284661160001</c:v>
                </c:pt>
                <c:pt idx="7" formatCode="0%">
                  <c:v>0.1234192403762</c:v>
                </c:pt>
                <c:pt idx="9" formatCode="0%">
                  <c:v>0.1011860231416</c:v>
                </c:pt>
                <c:pt idx="10" formatCode="0%">
                  <c:v>0.14225285890869999</c:v>
                </c:pt>
                <c:pt idx="11" formatCode="0%">
                  <c:v>0.119836133787</c:v>
                </c:pt>
                <c:pt idx="12" formatCode="0%">
                  <c:v>0.1922832398157</c:v>
                </c:pt>
                <c:pt idx="14" formatCode="0%">
                  <c:v>0.12892417231680001</c:v>
                </c:pt>
                <c:pt idx="15" formatCode="0%">
                  <c:v>0.16369295640840001</c:v>
                </c:pt>
                <c:pt idx="17" formatCode="0%">
                  <c:v>0.1413545389808</c:v>
                </c:pt>
                <c:pt idx="18" formatCode="0%">
                  <c:v>0.1259414603364</c:v>
                </c:pt>
                <c:pt idx="19" formatCode="0%">
                  <c:v>0.21515833854800001</c:v>
                </c:pt>
              </c:numCache>
            </c:numRef>
          </c:val>
          <c:extLst>
            <c:ext xmlns:c16="http://schemas.microsoft.com/office/drawing/2014/chart" uri="{C3380CC4-5D6E-409C-BE32-E72D297353CC}">
              <c16:uniqueId val="{00000001-136C-474B-B0B4-AE93766AB850}"/>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venir Black" panose="020B08030202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Sheet1!$D$2:$D$21</c:f>
              <c:numCache>
                <c:formatCode>General</c:formatCode>
                <c:ptCount val="20"/>
                <c:pt idx="0" formatCode="0%">
                  <c:v>0.139042426877</c:v>
                </c:pt>
                <c:pt idx="2" formatCode="0%">
                  <c:v>0.21187076451920001</c:v>
                </c:pt>
                <c:pt idx="3" formatCode="0%">
                  <c:v>6.4651430625339998E-2</c:v>
                </c:pt>
                <c:pt idx="4" formatCode="0%">
                  <c:v>7.9684869937770006E-2</c:v>
                </c:pt>
                <c:pt idx="5" formatCode="0%">
                  <c:v>0.1329808636698</c:v>
                </c:pt>
                <c:pt idx="6" formatCode="0%">
                  <c:v>0.166011699998</c:v>
                </c:pt>
                <c:pt idx="7" formatCode="0%">
                  <c:v>6.1260974429940003E-2</c:v>
                </c:pt>
                <c:pt idx="9" formatCode="0%">
                  <c:v>8.3407091629149999E-2</c:v>
                </c:pt>
                <c:pt idx="10" formatCode="0%">
                  <c:v>0.1222194831083</c:v>
                </c:pt>
                <c:pt idx="11" formatCode="0%">
                  <c:v>0.1783234636595</c:v>
                </c:pt>
                <c:pt idx="12" formatCode="0%">
                  <c:v>0.1530765766728</c:v>
                </c:pt>
                <c:pt idx="14" formatCode="0%">
                  <c:v>0.12707101142499999</c:v>
                </c:pt>
                <c:pt idx="15" formatCode="0%">
                  <c:v>0.15194788510429999</c:v>
                </c:pt>
                <c:pt idx="17" formatCode="0%">
                  <c:v>0.1280665891078</c:v>
                </c:pt>
                <c:pt idx="18" formatCode="0%">
                  <c:v>0.17155599319350001</c:v>
                </c:pt>
                <c:pt idx="19" formatCode="0%">
                  <c:v>9.1860426094709999E-2</c:v>
                </c:pt>
              </c:numCache>
            </c:numRef>
          </c:val>
          <c:extLst>
            <c:ext xmlns:c16="http://schemas.microsoft.com/office/drawing/2014/chart" uri="{C3380CC4-5D6E-409C-BE32-E72D297353CC}">
              <c16:uniqueId val="{00000002-136C-474B-B0B4-AE93766AB850}"/>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9.9705953065440639E-2"/>
          <c:h val="6.927169920216048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percentStacked"/>
        <c:varyColors val="0"/>
        <c:ser>
          <c:idx val="0"/>
          <c:order val="0"/>
          <c:tx>
            <c:strRef>
              <c:f>Sheet1!$B$1</c:f>
              <c:strCache>
                <c:ptCount val="1"/>
                <c:pt idx="0">
                  <c:v>Yes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0.44766706375429999</c:v>
                </c:pt>
                <c:pt idx="2" formatCode="0%">
                  <c:v>0.517134627864</c:v>
                </c:pt>
                <c:pt idx="3" formatCode="0%">
                  <c:v>0.30852031550800002</c:v>
                </c:pt>
                <c:pt idx="4" formatCode="0%">
                  <c:v>0.26669989249580001</c:v>
                </c:pt>
                <c:pt idx="5" formatCode="0%">
                  <c:v>0.43301673708850003</c:v>
                </c:pt>
                <c:pt idx="6" formatCode="0%">
                  <c:v>0.57903633802870003</c:v>
                </c:pt>
                <c:pt idx="7" formatCode="0%">
                  <c:v>0.37710666917079999</c:v>
                </c:pt>
                <c:pt idx="9" formatCode="0%">
                  <c:v>0.35194620139170002</c:v>
                </c:pt>
                <c:pt idx="10" formatCode="0%">
                  <c:v>0.46910070899239997</c:v>
                </c:pt>
                <c:pt idx="11" formatCode="0%">
                  <c:v>0.42738265658820002</c:v>
                </c:pt>
                <c:pt idx="12" formatCode="0%">
                  <c:v>0.50540788417670002</c:v>
                </c:pt>
                <c:pt idx="14" formatCode="0%">
                  <c:v>0.51237685313229997</c:v>
                </c:pt>
                <c:pt idx="15" formatCode="0%">
                  <c:v>0.38295727437639998</c:v>
                </c:pt>
                <c:pt idx="17" formatCode="0%">
                  <c:v>0.42824695997919998</c:v>
                </c:pt>
                <c:pt idx="18" formatCode="0%">
                  <c:v>0.48059802305799998</c:v>
                </c:pt>
                <c:pt idx="19" formatCode="0%">
                  <c:v>0.42927244678850002</c:v>
                </c:pt>
              </c:numCache>
            </c:numRef>
          </c:val>
          <c:extLst>
            <c:ext xmlns:c16="http://schemas.microsoft.com/office/drawing/2014/chart" uri="{C3380CC4-5D6E-409C-BE32-E72D297353CC}">
              <c16:uniqueId val="{00000000-AF93-4EBC-A9BD-2328AF9D0630}"/>
            </c:ext>
          </c:extLst>
        </c:ser>
        <c:ser>
          <c:idx val="1"/>
          <c:order val="1"/>
          <c:tx>
            <c:strRef>
              <c:f>Sheet1!$C$1</c:f>
              <c:strCache>
                <c:ptCount val="1"/>
                <c:pt idx="0">
                  <c:v>No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0.55233293624570001</c:v>
                </c:pt>
                <c:pt idx="2" formatCode="0%">
                  <c:v>0.482865372136</c:v>
                </c:pt>
                <c:pt idx="3" formatCode="0%">
                  <c:v>0.69147968449200004</c:v>
                </c:pt>
                <c:pt idx="4" formatCode="0%">
                  <c:v>0.73330010750420005</c:v>
                </c:pt>
                <c:pt idx="5" formatCode="0%">
                  <c:v>0.56698326291150003</c:v>
                </c:pt>
                <c:pt idx="6" formatCode="0%">
                  <c:v>0.42096366197129997</c:v>
                </c:pt>
                <c:pt idx="7" formatCode="0%">
                  <c:v>0.62289333082919995</c:v>
                </c:pt>
                <c:pt idx="9" formatCode="0%">
                  <c:v>0.64805379860830004</c:v>
                </c:pt>
                <c:pt idx="10" formatCode="0%">
                  <c:v>0.53089929100760003</c:v>
                </c:pt>
                <c:pt idx="11" formatCode="0%">
                  <c:v>0.57261734341180004</c:v>
                </c:pt>
                <c:pt idx="12" formatCode="0%">
                  <c:v>0.49459211582329998</c:v>
                </c:pt>
                <c:pt idx="14" formatCode="0%">
                  <c:v>0.48762314686769997</c:v>
                </c:pt>
                <c:pt idx="15" formatCode="0%">
                  <c:v>0.61704272562359996</c:v>
                </c:pt>
                <c:pt idx="17" formatCode="0%">
                  <c:v>0.57175304002079996</c:v>
                </c:pt>
                <c:pt idx="18" formatCode="0%">
                  <c:v>0.51940197694199997</c:v>
                </c:pt>
                <c:pt idx="19" formatCode="0%">
                  <c:v>0.57072755321150004</c:v>
                </c:pt>
              </c:numCache>
            </c:numRef>
          </c:val>
          <c:extLst>
            <c:ext xmlns:c16="http://schemas.microsoft.com/office/drawing/2014/chart" uri="{C3380CC4-5D6E-409C-BE32-E72D297353CC}">
              <c16:uniqueId val="{00000001-AF93-4EBC-A9BD-2328AF9D0630}"/>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0.83833783251498251"/>
          <c:h val="9.635781541521773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14398618350529549"/>
          <c:h val="0.8634611824576941"/>
        </c:manualLayout>
      </c:layout>
      <c:barChart>
        <c:barDir val="bar"/>
        <c:grouping val="stacked"/>
        <c:varyColors val="0"/>
        <c:ser>
          <c:idx val="0"/>
          <c:order val="0"/>
          <c:tx>
            <c:strRef>
              <c:f>Sheet1!$B$1</c:f>
              <c:strCache>
                <c:ptCount val="1"/>
                <c:pt idx="0">
                  <c:v>Yes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Total</c:v>
                </c:pt>
                <c:pt idx="2">
                  <c:v>18 to 29</c:v>
                </c:pt>
                <c:pt idx="3">
                  <c:v>30 to 44</c:v>
                </c:pt>
                <c:pt idx="4">
                  <c:v>45 to 59</c:v>
                </c:pt>
                <c:pt idx="5">
                  <c:v>60 and over</c:v>
                </c:pt>
                <c:pt idx="7">
                  <c:v>Male</c:v>
                </c:pt>
                <c:pt idx="8">
                  <c:v>Female</c:v>
                </c:pt>
                <c:pt idx="10">
                  <c:v>Urban</c:v>
                </c:pt>
                <c:pt idx="11">
                  <c:v>Suburban</c:v>
                </c:pt>
                <c:pt idx="12">
                  <c:v>Rural</c:v>
                </c:pt>
              </c:strCache>
            </c:strRef>
          </c:cat>
          <c:val>
            <c:numRef>
              <c:f>Sheet1!$B$2:$B$14</c:f>
              <c:numCache>
                <c:formatCode>General</c:formatCode>
                <c:ptCount val="13"/>
                <c:pt idx="0" formatCode="0%">
                  <c:v>0.4204262521821</c:v>
                </c:pt>
                <c:pt idx="2" formatCode="0%">
                  <c:v>0.34286469385259999</c:v>
                </c:pt>
                <c:pt idx="3" formatCode="0%">
                  <c:v>0.3922372219652</c:v>
                </c:pt>
                <c:pt idx="4" formatCode="0%">
                  <c:v>0.49286239444379998</c:v>
                </c:pt>
                <c:pt idx="5" formatCode="0%">
                  <c:v>0.43311260458489997</c:v>
                </c:pt>
                <c:pt idx="7" formatCode="0%">
                  <c:v>0.45719598588190002</c:v>
                </c:pt>
                <c:pt idx="8" formatCode="0%">
                  <c:v>0.3836565184822</c:v>
                </c:pt>
                <c:pt idx="10" formatCode="0%">
                  <c:v>0.4514781446885</c:v>
                </c:pt>
                <c:pt idx="11" formatCode="0%">
                  <c:v>0.36340944747269999</c:v>
                </c:pt>
                <c:pt idx="12" formatCode="0%">
                  <c:v>0.44286406609059997</c:v>
                </c:pt>
              </c:numCache>
            </c:numRef>
          </c:val>
          <c:extLst>
            <c:ext xmlns:c16="http://schemas.microsoft.com/office/drawing/2014/chart" uri="{C3380CC4-5D6E-409C-BE32-E72D297353CC}">
              <c16:uniqueId val="{00000000-BA21-4864-B54B-56E0F42C4726}"/>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max val="0.9"/>
          <c:min val="0"/>
        </c:scaling>
        <c:delete val="1"/>
        <c:axPos val="t"/>
        <c:numFmt formatCode="0%" sourceLinked="1"/>
        <c:majorTickMark val="out"/>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5.5175887613508195E-2"/>
          <c:h val="7.95041286592981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14398618350529549"/>
          <c:h val="0.8634611824576941"/>
        </c:manualLayout>
      </c:layout>
      <c:barChart>
        <c:barDir val="bar"/>
        <c:grouping val="stacked"/>
        <c:varyColors val="0"/>
        <c:ser>
          <c:idx val="0"/>
          <c:order val="0"/>
          <c:tx>
            <c:strRef>
              <c:f>Sheet1!$B$1</c:f>
              <c:strCache>
                <c:ptCount val="1"/>
                <c:pt idx="0">
                  <c:v>Yes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Total</c:v>
                </c:pt>
                <c:pt idx="2">
                  <c:v>18 to 29</c:v>
                </c:pt>
                <c:pt idx="3">
                  <c:v>30 to 44</c:v>
                </c:pt>
                <c:pt idx="4">
                  <c:v>45 to 59</c:v>
                </c:pt>
                <c:pt idx="5">
                  <c:v>60 and over</c:v>
                </c:pt>
                <c:pt idx="7">
                  <c:v>Male</c:v>
                </c:pt>
                <c:pt idx="8">
                  <c:v>Female</c:v>
                </c:pt>
                <c:pt idx="10">
                  <c:v>Urban</c:v>
                </c:pt>
                <c:pt idx="11">
                  <c:v>Suburban</c:v>
                </c:pt>
                <c:pt idx="12">
                  <c:v>Rural</c:v>
                </c:pt>
              </c:strCache>
            </c:strRef>
          </c:cat>
          <c:val>
            <c:numRef>
              <c:f>Sheet1!$B$2:$B$14</c:f>
              <c:numCache>
                <c:formatCode>General</c:formatCode>
                <c:ptCount val="13"/>
                <c:pt idx="0" formatCode="0%">
                  <c:v>0.38025158183660002</c:v>
                </c:pt>
                <c:pt idx="3" formatCode="0%">
                  <c:v>0.7978403714383</c:v>
                </c:pt>
                <c:pt idx="5" formatCode="0%">
                  <c:v>0.28302073889070001</c:v>
                </c:pt>
                <c:pt idx="7" formatCode="0%">
                  <c:v>0.59348994336180005</c:v>
                </c:pt>
                <c:pt idx="8" formatCode="0%">
                  <c:v>0.20015181835410001</c:v>
                </c:pt>
                <c:pt idx="10" formatCode="0%">
                  <c:v>0.2682084440459</c:v>
                </c:pt>
                <c:pt idx="11" formatCode="0%">
                  <c:v>0.43765867416600002</c:v>
                </c:pt>
                <c:pt idx="12" formatCode="0%">
                  <c:v>0.41798313538240001</c:v>
                </c:pt>
              </c:numCache>
            </c:numRef>
          </c:val>
          <c:extLst>
            <c:ext xmlns:c16="http://schemas.microsoft.com/office/drawing/2014/chart" uri="{C3380CC4-5D6E-409C-BE32-E72D297353CC}">
              <c16:uniqueId val="{00000000-71FC-4846-A5D1-90A5B7132082}"/>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max val="0.9"/>
          <c:min val="0"/>
        </c:scaling>
        <c:delete val="1"/>
        <c:axPos val="t"/>
        <c:numFmt formatCode="0%" sourceLinked="1"/>
        <c:majorTickMark val="out"/>
        <c:minorTickMark val="none"/>
        <c:tickLblPos val="nextTo"/>
        <c:crossAx val="639188936"/>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solidFill>
              <a:schemeClr val="accent1"/>
            </a:solidFill>
            <a:ln>
              <a:noFill/>
            </a:ln>
            <a:effectLst/>
          </c:spPr>
          <c:dPt>
            <c:idx val="0"/>
            <c:bubble3D val="0"/>
            <c:spPr>
              <a:solidFill>
                <a:schemeClr val="bg2"/>
              </a:solidFill>
              <a:ln>
                <a:noFill/>
              </a:ln>
              <a:effectLst/>
            </c:spPr>
            <c:extLst>
              <c:ext xmlns:c16="http://schemas.microsoft.com/office/drawing/2014/chart" uri="{C3380CC4-5D6E-409C-BE32-E72D297353CC}">
                <c16:uniqueId val="{00000001-EEF6-4C79-8D4D-5FC82978C75C}"/>
              </c:ext>
            </c:extLst>
          </c:dPt>
          <c:dPt>
            <c:idx val="1"/>
            <c:bubble3D val="0"/>
            <c:spPr>
              <a:solidFill>
                <a:schemeClr val="accent5"/>
              </a:solidFill>
              <a:ln>
                <a:noFill/>
              </a:ln>
              <a:effectLst/>
            </c:spPr>
            <c:extLst>
              <c:ext xmlns:c16="http://schemas.microsoft.com/office/drawing/2014/chart" uri="{C3380CC4-5D6E-409C-BE32-E72D297353CC}">
                <c16:uniqueId val="{00000003-EEF6-4C79-8D4D-5FC82978C75C}"/>
              </c:ext>
            </c:extLst>
          </c:dPt>
          <c:dLbls>
            <c:spPr>
              <a:noFill/>
              <a:ln>
                <a:noFill/>
              </a:ln>
              <a:effectLst/>
            </c:spPr>
            <c:txPr>
              <a:bodyPr wrap="square" lIns="38100" tIns="19050" rIns="38100" bIns="19050" anchor="ctr">
                <a:spAutoFit/>
              </a:bodyPr>
              <a:lstStyle/>
              <a:p>
                <a:pPr>
                  <a:defRPr sz="20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4-EEF6-4C79-8D4D-5FC82978C75C}"/>
            </c:ext>
          </c:extLst>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41978457319980927"/>
          <c:y val="0.84152699161425581"/>
          <c:w val="0.16043085360038151"/>
          <c:h val="8.858307127882598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j-lt"/>
              <a:ea typeface="+mn-ea"/>
              <a:cs typeface="+mn-cs"/>
            </a:defRPr>
          </a:pPr>
          <a:endParaRPr lang="en-US"/>
        </a:p>
      </c:txPr>
    </c:legend>
    <c:plotVisOnly val="1"/>
    <c:dispBlanksAs val="gap"/>
    <c:showDLblsOverMax val="0"/>
    <c:extLs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14398618350529549"/>
          <c:h val="0.8634611824576941"/>
        </c:manualLayout>
      </c:layout>
      <c:barChart>
        <c:barDir val="bar"/>
        <c:grouping val="stacked"/>
        <c:varyColors val="0"/>
        <c:ser>
          <c:idx val="0"/>
          <c:order val="0"/>
          <c:tx>
            <c:strRef>
              <c:f>Sheet1!$B$1</c:f>
              <c:strCache>
                <c:ptCount val="1"/>
                <c:pt idx="0">
                  <c:v>Yes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Total</c:v>
                </c:pt>
                <c:pt idx="2">
                  <c:v>18 to 29</c:v>
                </c:pt>
                <c:pt idx="3">
                  <c:v>30 to 44</c:v>
                </c:pt>
                <c:pt idx="4">
                  <c:v>45 to 59</c:v>
                </c:pt>
                <c:pt idx="5">
                  <c:v>60 and over</c:v>
                </c:pt>
                <c:pt idx="7">
                  <c:v>Male</c:v>
                </c:pt>
                <c:pt idx="8">
                  <c:v>Female</c:v>
                </c:pt>
                <c:pt idx="10">
                  <c:v>Urban</c:v>
                </c:pt>
                <c:pt idx="11">
                  <c:v>Suburban</c:v>
                </c:pt>
                <c:pt idx="12">
                  <c:v>Rural</c:v>
                </c:pt>
              </c:strCache>
            </c:strRef>
          </c:cat>
          <c:val>
            <c:numRef>
              <c:f>Sheet1!$B$2:$B$14</c:f>
              <c:numCache>
                <c:formatCode>General</c:formatCode>
                <c:ptCount val="13"/>
                <c:pt idx="0" formatCode="0%">
                  <c:v>0.49389389365379999</c:v>
                </c:pt>
                <c:pt idx="2" formatCode="0%">
                  <c:v>0.6336960336745</c:v>
                </c:pt>
                <c:pt idx="3" formatCode="0%">
                  <c:v>0.76221800324540001</c:v>
                </c:pt>
                <c:pt idx="4" formatCode="0%">
                  <c:v>0.60512071476060003</c:v>
                </c:pt>
                <c:pt idx="5" formatCode="0%">
                  <c:v>0</c:v>
                </c:pt>
                <c:pt idx="7" formatCode="0%">
                  <c:v>0.25242692298059999</c:v>
                </c:pt>
                <c:pt idx="8" formatCode="0%">
                  <c:v>0.68786111662670002</c:v>
                </c:pt>
                <c:pt idx="10" formatCode="0%">
                  <c:v>0.51071554643990003</c:v>
                </c:pt>
                <c:pt idx="12" formatCode="0%">
                  <c:v>0.48053933901610002</c:v>
                </c:pt>
              </c:numCache>
            </c:numRef>
          </c:val>
          <c:extLst>
            <c:ext xmlns:c16="http://schemas.microsoft.com/office/drawing/2014/chart" uri="{C3380CC4-5D6E-409C-BE32-E72D297353CC}">
              <c16:uniqueId val="{00000000-720E-4D51-BCB7-942B60090764}"/>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max val="0.9"/>
          <c:min val="0"/>
        </c:scaling>
        <c:delete val="1"/>
        <c:axPos val="t"/>
        <c:numFmt formatCode="0%" sourceLinked="1"/>
        <c:majorTickMark val="out"/>
        <c:minorTickMark val="none"/>
        <c:tickLblPos val="nextTo"/>
        <c:crossAx val="639188936"/>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14398618350529549"/>
          <c:h val="0.8634611824576941"/>
        </c:manualLayout>
      </c:layout>
      <c:barChart>
        <c:barDir val="bar"/>
        <c:grouping val="stacked"/>
        <c:varyColors val="0"/>
        <c:ser>
          <c:idx val="0"/>
          <c:order val="0"/>
          <c:tx>
            <c:strRef>
              <c:f>Sheet1!$B$1</c:f>
              <c:strCache>
                <c:ptCount val="1"/>
                <c:pt idx="0">
                  <c:v>Yes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Total</c:v>
                </c:pt>
                <c:pt idx="2">
                  <c:v>18 to 29</c:v>
                </c:pt>
                <c:pt idx="3">
                  <c:v>30 to 44</c:v>
                </c:pt>
                <c:pt idx="4">
                  <c:v>45 to 59</c:v>
                </c:pt>
                <c:pt idx="5">
                  <c:v>60 and over</c:v>
                </c:pt>
                <c:pt idx="7">
                  <c:v>Male</c:v>
                </c:pt>
                <c:pt idx="8">
                  <c:v>Female</c:v>
                </c:pt>
                <c:pt idx="10">
                  <c:v>Urban</c:v>
                </c:pt>
                <c:pt idx="11">
                  <c:v>Suburban</c:v>
                </c:pt>
                <c:pt idx="12">
                  <c:v>Rural</c:v>
                </c:pt>
              </c:strCache>
            </c:strRef>
          </c:cat>
          <c:val>
            <c:numRef>
              <c:f>Sheet1!$B$2:$B$14</c:f>
              <c:numCache>
                <c:formatCode>General</c:formatCode>
                <c:ptCount val="13"/>
                <c:pt idx="0" formatCode="0%">
                  <c:v>0.21379642701269999</c:v>
                </c:pt>
                <c:pt idx="2" formatCode="0%">
                  <c:v>6.9389951159760002E-2</c:v>
                </c:pt>
                <c:pt idx="3" formatCode="0%">
                  <c:v>0.22359363513989999</c:v>
                </c:pt>
                <c:pt idx="4" formatCode="0%">
                  <c:v>0.3587322643193</c:v>
                </c:pt>
                <c:pt idx="5" formatCode="0%">
                  <c:v>0.16414770874570001</c:v>
                </c:pt>
                <c:pt idx="7" formatCode="0%">
                  <c:v>0.25657245365320003</c:v>
                </c:pt>
                <c:pt idx="8" formatCode="0%">
                  <c:v>0.17051313132109999</c:v>
                </c:pt>
                <c:pt idx="10" formatCode="0%">
                  <c:v>0.15197638006020001</c:v>
                </c:pt>
                <c:pt idx="11" formatCode="0%">
                  <c:v>0.2030998183122</c:v>
                </c:pt>
                <c:pt idx="12" formatCode="0%">
                  <c:v>0.2691976217955</c:v>
                </c:pt>
              </c:numCache>
            </c:numRef>
          </c:val>
          <c:extLst>
            <c:ext xmlns:c16="http://schemas.microsoft.com/office/drawing/2014/chart" uri="{C3380CC4-5D6E-409C-BE32-E72D297353CC}">
              <c16:uniqueId val="{00000000-BA21-4864-B54B-56E0F42C4726}"/>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max val="0.9"/>
          <c:min val="0"/>
        </c:scaling>
        <c:delete val="1"/>
        <c:axPos val="t"/>
        <c:numFmt formatCode="0%" sourceLinked="1"/>
        <c:majorTickMark val="out"/>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5.5175887613508195E-2"/>
          <c:h val="7.95041286592981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14398618350529549"/>
          <c:h val="0.8634611824576941"/>
        </c:manualLayout>
      </c:layout>
      <c:barChart>
        <c:barDir val="bar"/>
        <c:grouping val="stacked"/>
        <c:varyColors val="0"/>
        <c:ser>
          <c:idx val="0"/>
          <c:order val="0"/>
          <c:tx>
            <c:strRef>
              <c:f>Sheet1!$B$1</c:f>
              <c:strCache>
                <c:ptCount val="1"/>
                <c:pt idx="0">
                  <c:v>Yes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Total</c:v>
                </c:pt>
                <c:pt idx="2">
                  <c:v>18 to 29</c:v>
                </c:pt>
                <c:pt idx="3">
                  <c:v>30 to 44</c:v>
                </c:pt>
                <c:pt idx="4">
                  <c:v>45 to 59</c:v>
                </c:pt>
                <c:pt idx="5">
                  <c:v>60 and over</c:v>
                </c:pt>
                <c:pt idx="7">
                  <c:v>Male</c:v>
                </c:pt>
                <c:pt idx="8">
                  <c:v>Female</c:v>
                </c:pt>
                <c:pt idx="10">
                  <c:v>Urban</c:v>
                </c:pt>
                <c:pt idx="11">
                  <c:v>Suburban</c:v>
                </c:pt>
                <c:pt idx="12">
                  <c:v>Rural</c:v>
                </c:pt>
              </c:strCache>
            </c:strRef>
          </c:cat>
          <c:val>
            <c:numRef>
              <c:f>Sheet1!$B$2:$B$14</c:f>
              <c:numCache>
                <c:formatCode>General</c:formatCode>
                <c:ptCount val="13"/>
                <c:pt idx="0" formatCode="0%">
                  <c:v>0.49333357838179998</c:v>
                </c:pt>
                <c:pt idx="2" formatCode="0%">
                  <c:v>0.47342677536040001</c:v>
                </c:pt>
                <c:pt idx="3" formatCode="0%">
                  <c:v>0.49279451796160001</c:v>
                </c:pt>
                <c:pt idx="4" formatCode="0%">
                  <c:v>0.3975866850734</c:v>
                </c:pt>
                <c:pt idx="5" formatCode="0%">
                  <c:v>0.58350730164599995</c:v>
                </c:pt>
                <c:pt idx="7" formatCode="0%">
                  <c:v>0.61040812176699999</c:v>
                </c:pt>
                <c:pt idx="8" formatCode="0%">
                  <c:v>0.37625903499649999</c:v>
                </c:pt>
                <c:pt idx="10" formatCode="0%">
                  <c:v>0.48805760255149999</c:v>
                </c:pt>
                <c:pt idx="11" formatCode="0%">
                  <c:v>0.47238721021399999</c:v>
                </c:pt>
                <c:pt idx="12" formatCode="0%">
                  <c:v>0.54855875840199997</c:v>
                </c:pt>
              </c:numCache>
            </c:numRef>
          </c:val>
          <c:extLst>
            <c:ext xmlns:c16="http://schemas.microsoft.com/office/drawing/2014/chart" uri="{C3380CC4-5D6E-409C-BE32-E72D297353CC}">
              <c16:uniqueId val="{00000000-71FC-4846-A5D1-90A5B7132082}"/>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max val="0.9"/>
          <c:min val="0"/>
        </c:scaling>
        <c:delete val="1"/>
        <c:axPos val="t"/>
        <c:numFmt formatCode="0%" sourceLinked="1"/>
        <c:majorTickMark val="out"/>
        <c:minorTickMark val="none"/>
        <c:tickLblPos val="nextTo"/>
        <c:crossAx val="639188936"/>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14398618350529549"/>
          <c:h val="0.8634611824576941"/>
        </c:manualLayout>
      </c:layout>
      <c:barChart>
        <c:barDir val="bar"/>
        <c:grouping val="stacked"/>
        <c:varyColors val="0"/>
        <c:ser>
          <c:idx val="0"/>
          <c:order val="0"/>
          <c:tx>
            <c:strRef>
              <c:f>Sheet1!$B$1</c:f>
              <c:strCache>
                <c:ptCount val="1"/>
                <c:pt idx="0">
                  <c:v>Yes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Total</c:v>
                </c:pt>
                <c:pt idx="2">
                  <c:v>18 to 29</c:v>
                </c:pt>
                <c:pt idx="3">
                  <c:v>30 to 44</c:v>
                </c:pt>
                <c:pt idx="4">
                  <c:v>45 to 59</c:v>
                </c:pt>
                <c:pt idx="5">
                  <c:v>60 and over</c:v>
                </c:pt>
                <c:pt idx="7">
                  <c:v>Male</c:v>
                </c:pt>
                <c:pt idx="8">
                  <c:v>Female</c:v>
                </c:pt>
                <c:pt idx="10">
                  <c:v>Urban</c:v>
                </c:pt>
                <c:pt idx="11">
                  <c:v>Suburban</c:v>
                </c:pt>
                <c:pt idx="12">
                  <c:v>Rural</c:v>
                </c:pt>
              </c:strCache>
            </c:strRef>
          </c:cat>
          <c:val>
            <c:numRef>
              <c:f>Sheet1!$B$2:$B$14</c:f>
              <c:numCache>
                <c:formatCode>General</c:formatCode>
                <c:ptCount val="13"/>
                <c:pt idx="0" formatCode="0%">
                  <c:v>0.60113086499419999</c:v>
                </c:pt>
                <c:pt idx="3" formatCode="0%">
                  <c:v>1</c:v>
                </c:pt>
                <c:pt idx="4" formatCode="0%">
                  <c:v>0.52050474089069998</c:v>
                </c:pt>
                <c:pt idx="5" formatCode="0%">
                  <c:v>0.78662977091740005</c:v>
                </c:pt>
                <c:pt idx="7" formatCode="0%">
                  <c:v>0.54933196261249995</c:v>
                </c:pt>
                <c:pt idx="8" formatCode="0%">
                  <c:v>0.71727241039349998</c:v>
                </c:pt>
                <c:pt idx="11" formatCode="0%">
                  <c:v>1</c:v>
                </c:pt>
                <c:pt idx="12" formatCode="0%">
                  <c:v>0.39455880273150001</c:v>
                </c:pt>
              </c:numCache>
            </c:numRef>
          </c:val>
          <c:extLst>
            <c:ext xmlns:c16="http://schemas.microsoft.com/office/drawing/2014/chart" uri="{C3380CC4-5D6E-409C-BE32-E72D297353CC}">
              <c16:uniqueId val="{00000000-720E-4D51-BCB7-942B60090764}"/>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max val="0.9"/>
          <c:min val="0"/>
        </c:scaling>
        <c:delete val="1"/>
        <c:axPos val="t"/>
        <c:numFmt formatCode="0%" sourceLinked="1"/>
        <c:majorTickMark val="out"/>
        <c:minorTickMark val="none"/>
        <c:tickLblPos val="nextTo"/>
        <c:crossAx val="639188936"/>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percentStacked"/>
        <c:varyColors val="0"/>
        <c:ser>
          <c:idx val="0"/>
          <c:order val="0"/>
          <c:tx>
            <c:strRef>
              <c:f>Sheet1!$B$1</c:f>
              <c:strCache>
                <c:ptCount val="1"/>
                <c:pt idx="0">
                  <c:v>Yes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0.2209529517403</c:v>
                </c:pt>
                <c:pt idx="2" formatCode="0%">
                  <c:v>0.2411552443179</c:v>
                </c:pt>
                <c:pt idx="3" formatCode="0%">
                  <c:v>0.15910706648020001</c:v>
                </c:pt>
                <c:pt idx="4" formatCode="0%">
                  <c:v>0.14818308981559999</c:v>
                </c:pt>
                <c:pt idx="5" formatCode="0%">
                  <c:v>0.2445670442799</c:v>
                </c:pt>
                <c:pt idx="6" formatCode="0%">
                  <c:v>0.2382297286226</c:v>
                </c:pt>
                <c:pt idx="7" formatCode="0%">
                  <c:v>0.16464194813899999</c:v>
                </c:pt>
                <c:pt idx="9" formatCode="0%">
                  <c:v>0.26889764157610002</c:v>
                </c:pt>
                <c:pt idx="10" formatCode="0%">
                  <c:v>0.27540309260689999</c:v>
                </c:pt>
                <c:pt idx="11" formatCode="0%">
                  <c:v>0.20737816711509999</c:v>
                </c:pt>
                <c:pt idx="12" formatCode="0%">
                  <c:v>0.15860349971070001</c:v>
                </c:pt>
                <c:pt idx="14" formatCode="0%">
                  <c:v>0.26478692667580001</c:v>
                </c:pt>
                <c:pt idx="15" formatCode="0%">
                  <c:v>0.17711897680470001</c:v>
                </c:pt>
                <c:pt idx="17" formatCode="0%">
                  <c:v>0.24127829226649999</c:v>
                </c:pt>
                <c:pt idx="18" formatCode="0%">
                  <c:v>0.2026596694916</c:v>
                </c:pt>
                <c:pt idx="19" formatCode="0%">
                  <c:v>0.2025788507754</c:v>
                </c:pt>
              </c:numCache>
            </c:numRef>
          </c:val>
          <c:extLst>
            <c:ext xmlns:c16="http://schemas.microsoft.com/office/drawing/2014/chart" uri="{C3380CC4-5D6E-409C-BE32-E72D297353CC}">
              <c16:uniqueId val="{00000000-A455-4F3A-BF9A-F558ABE0CC79}"/>
            </c:ext>
          </c:extLst>
        </c:ser>
        <c:ser>
          <c:idx val="1"/>
          <c:order val="1"/>
          <c:tx>
            <c:strRef>
              <c:f>Sheet1!$C$1</c:f>
              <c:strCache>
                <c:ptCount val="1"/>
                <c:pt idx="0">
                  <c:v>No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0.77904704825969995</c:v>
                </c:pt>
                <c:pt idx="2" formatCode="0%">
                  <c:v>0.75884475568209997</c:v>
                </c:pt>
                <c:pt idx="3" formatCode="0%">
                  <c:v>0.84089293351979999</c:v>
                </c:pt>
                <c:pt idx="4" formatCode="0%">
                  <c:v>0.85181691018439998</c:v>
                </c:pt>
                <c:pt idx="5" formatCode="0%">
                  <c:v>0.75543295572010005</c:v>
                </c:pt>
                <c:pt idx="6" formatCode="0%">
                  <c:v>0.76177027137740005</c:v>
                </c:pt>
                <c:pt idx="7" formatCode="0%">
                  <c:v>0.83535805186099998</c:v>
                </c:pt>
                <c:pt idx="9" formatCode="0%">
                  <c:v>0.73110235842390003</c:v>
                </c:pt>
                <c:pt idx="10" formatCode="0%">
                  <c:v>0.72459690739320004</c:v>
                </c:pt>
                <c:pt idx="11" formatCode="0%">
                  <c:v>0.79262183288489996</c:v>
                </c:pt>
                <c:pt idx="12" formatCode="0%">
                  <c:v>0.84139650028930002</c:v>
                </c:pt>
                <c:pt idx="14" formatCode="0%">
                  <c:v>0.73521307332420005</c:v>
                </c:pt>
                <c:pt idx="15" formatCode="0%">
                  <c:v>0.82288102319529999</c:v>
                </c:pt>
                <c:pt idx="17" formatCode="0%">
                  <c:v>0.75872170773350001</c:v>
                </c:pt>
                <c:pt idx="18" formatCode="0%">
                  <c:v>0.79734033050840003</c:v>
                </c:pt>
                <c:pt idx="19" formatCode="0%">
                  <c:v>0.79742114922459995</c:v>
                </c:pt>
              </c:numCache>
            </c:numRef>
          </c:val>
          <c:extLst>
            <c:ext xmlns:c16="http://schemas.microsoft.com/office/drawing/2014/chart" uri="{C3380CC4-5D6E-409C-BE32-E72D297353CC}">
              <c16:uniqueId val="{00000001-A455-4F3A-BF9A-F558ABE0CC79}"/>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90364218458478229"/>
          <c:w val="0.83833783251498251"/>
          <c:h val="9.635781541521773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percentStacked"/>
        <c:varyColors val="0"/>
        <c:ser>
          <c:idx val="0"/>
          <c:order val="0"/>
          <c:tx>
            <c:strRef>
              <c:f>Sheet1!$B$1</c:f>
              <c:strCache>
                <c:ptCount val="1"/>
                <c:pt idx="0">
                  <c:v>Costs are much more expensive to recharge an electric vehicle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9.8114380012109995E-2</c:v>
                </c:pt>
                <c:pt idx="2" formatCode="0%">
                  <c:v>5.902386486531E-2</c:v>
                </c:pt>
                <c:pt idx="3" formatCode="0%">
                  <c:v>0.1495010684242</c:v>
                </c:pt>
                <c:pt idx="4" formatCode="0%">
                  <c:v>7.6858311941030003E-2</c:v>
                </c:pt>
                <c:pt idx="5" formatCode="0%">
                  <c:v>0.1080809752412</c:v>
                </c:pt>
                <c:pt idx="6" formatCode="0%">
                  <c:v>9.1867604259440003E-2</c:v>
                </c:pt>
                <c:pt idx="7" formatCode="0%">
                  <c:v>8.0905518389750006E-2</c:v>
                </c:pt>
                <c:pt idx="9" formatCode="0%">
                  <c:v>9.2139914834720005E-2</c:v>
                </c:pt>
                <c:pt idx="10" formatCode="0%">
                  <c:v>8.5808451340530001E-2</c:v>
                </c:pt>
                <c:pt idx="11" formatCode="0%">
                  <c:v>0.11644209848089999</c:v>
                </c:pt>
                <c:pt idx="12" formatCode="0%">
                  <c:v>9.6919866897250004E-2</c:v>
                </c:pt>
                <c:pt idx="14" formatCode="0%">
                  <c:v>9.980402802893E-2</c:v>
                </c:pt>
                <c:pt idx="15" formatCode="0%">
                  <c:v>9.6424731995290003E-2</c:v>
                </c:pt>
                <c:pt idx="17" formatCode="0%">
                  <c:v>0.101565250691</c:v>
                </c:pt>
                <c:pt idx="18" formatCode="0%">
                  <c:v>7.2318022136200005E-2</c:v>
                </c:pt>
                <c:pt idx="19" formatCode="0%">
                  <c:v>0.14778474006340001</c:v>
                </c:pt>
              </c:numCache>
            </c:numRef>
          </c:val>
          <c:extLst>
            <c:ext xmlns:c16="http://schemas.microsoft.com/office/drawing/2014/chart" uri="{C3380CC4-5D6E-409C-BE32-E72D297353CC}">
              <c16:uniqueId val="{00000000-4DFD-40D7-B969-5537ED8DA51C}"/>
            </c:ext>
          </c:extLst>
        </c:ser>
        <c:ser>
          <c:idx val="1"/>
          <c:order val="1"/>
          <c:tx>
            <c:strRef>
              <c:f>Sheet1!$C$1</c:f>
              <c:strCache>
                <c:ptCount val="1"/>
                <c:pt idx="0">
                  <c:v>Costs are more expensive to recharge an electric vehicle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0.1418656176384</c:v>
                </c:pt>
                <c:pt idx="2" formatCode="0%">
                  <c:v>9.4442772372209993E-2</c:v>
                </c:pt>
                <c:pt idx="3" formatCode="0%">
                  <c:v>0.1970458052388</c:v>
                </c:pt>
                <c:pt idx="4" formatCode="0%">
                  <c:v>0.14532216439849999</c:v>
                </c:pt>
                <c:pt idx="5" formatCode="0%">
                  <c:v>0.173419008519</c:v>
                </c:pt>
                <c:pt idx="6" formatCode="0%">
                  <c:v>8.7738571084929995E-2</c:v>
                </c:pt>
                <c:pt idx="7" formatCode="0%">
                  <c:v>0.14085914944380001</c:v>
                </c:pt>
                <c:pt idx="9" formatCode="0%">
                  <c:v>0.1844893228601</c:v>
                </c:pt>
                <c:pt idx="10" formatCode="0%">
                  <c:v>0.16768785790509999</c:v>
                </c:pt>
                <c:pt idx="11" formatCode="0%">
                  <c:v>0.134495560003</c:v>
                </c:pt>
                <c:pt idx="12" formatCode="0%">
                  <c:v>0.1008606187677</c:v>
                </c:pt>
                <c:pt idx="14" formatCode="0%">
                  <c:v>0.14357187929099999</c:v>
                </c:pt>
                <c:pt idx="15" formatCode="0%">
                  <c:v>0.14015935598590001</c:v>
                </c:pt>
                <c:pt idx="17" formatCode="0%">
                  <c:v>0.1575411853807</c:v>
                </c:pt>
                <c:pt idx="18" formatCode="0%">
                  <c:v>0.12209261230100001</c:v>
                </c:pt>
                <c:pt idx="19" formatCode="0%">
                  <c:v>0.140873793468</c:v>
                </c:pt>
              </c:numCache>
            </c:numRef>
          </c:val>
          <c:extLst>
            <c:ext xmlns:c16="http://schemas.microsoft.com/office/drawing/2014/chart" uri="{C3380CC4-5D6E-409C-BE32-E72D297353CC}">
              <c16:uniqueId val="{00000001-4DFD-40D7-B969-5537ED8DA51C}"/>
            </c:ext>
          </c:extLst>
        </c:ser>
        <c:ser>
          <c:idx val="2"/>
          <c:order val="2"/>
          <c:tx>
            <c:strRef>
              <c:f>Sheet1!$D$1</c:f>
              <c:strCache>
                <c:ptCount val="1"/>
                <c:pt idx="0">
                  <c:v>Costs are about the same for both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Sheet1!$D$2:$D$21</c:f>
              <c:numCache>
                <c:formatCode>General</c:formatCode>
                <c:ptCount val="20"/>
                <c:pt idx="0" formatCode="0%">
                  <c:v>0.25255097605510002</c:v>
                </c:pt>
                <c:pt idx="2" formatCode="0%">
                  <c:v>0.2536421795396</c:v>
                </c:pt>
                <c:pt idx="3" formatCode="0%">
                  <c:v>0.2285011937134</c:v>
                </c:pt>
                <c:pt idx="4" formatCode="0%">
                  <c:v>0.31515343402349999</c:v>
                </c:pt>
                <c:pt idx="5" formatCode="0%">
                  <c:v>0.25228560705390002</c:v>
                </c:pt>
                <c:pt idx="6" formatCode="0%">
                  <c:v>0.2274303877412</c:v>
                </c:pt>
                <c:pt idx="7" formatCode="0%">
                  <c:v>0.30598753107740001</c:v>
                </c:pt>
                <c:pt idx="9" formatCode="0%">
                  <c:v>0.29846407560779997</c:v>
                </c:pt>
                <c:pt idx="10" formatCode="0%">
                  <c:v>0.27264258261910002</c:v>
                </c:pt>
                <c:pt idx="11" formatCode="0%">
                  <c:v>0.25939692479330001</c:v>
                </c:pt>
                <c:pt idx="12" formatCode="0%">
                  <c:v>0.20268685431149999</c:v>
                </c:pt>
                <c:pt idx="14" formatCode="0%">
                  <c:v>0.22084099577890001</c:v>
                </c:pt>
                <c:pt idx="15" formatCode="0%">
                  <c:v>0.28426095633140003</c:v>
                </c:pt>
                <c:pt idx="17" formatCode="0%">
                  <c:v>0.2732478691104</c:v>
                </c:pt>
                <c:pt idx="18" formatCode="0%">
                  <c:v>0.23179933727599999</c:v>
                </c:pt>
                <c:pt idx="19" formatCode="0%">
                  <c:v>0.23878241070889999</c:v>
                </c:pt>
              </c:numCache>
            </c:numRef>
          </c:val>
          <c:extLst>
            <c:ext xmlns:c16="http://schemas.microsoft.com/office/drawing/2014/chart" uri="{C3380CC4-5D6E-409C-BE32-E72D297353CC}">
              <c16:uniqueId val="{00000002-4DFD-40D7-B969-5537ED8DA51C}"/>
            </c:ext>
          </c:extLst>
        </c:ser>
        <c:ser>
          <c:idx val="3"/>
          <c:order val="3"/>
          <c:tx>
            <c:strRef>
              <c:f>Sheet1!$E$1</c:f>
              <c:strCache>
                <c:ptCount val="1"/>
                <c:pt idx="0">
                  <c:v>Costs are somewhat less expensive to recharge an electric vehicle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Sheet1!$E$2:$E$21</c:f>
              <c:numCache>
                <c:formatCode>General</c:formatCode>
                <c:ptCount val="20"/>
                <c:pt idx="0" formatCode="0%">
                  <c:v>0.2942750012841</c:v>
                </c:pt>
                <c:pt idx="2" formatCode="0%">
                  <c:v>0.3208428342738</c:v>
                </c:pt>
                <c:pt idx="3" formatCode="0%">
                  <c:v>0.28510844287870002</c:v>
                </c:pt>
                <c:pt idx="4" formatCode="0%">
                  <c:v>0.3741214775292</c:v>
                </c:pt>
                <c:pt idx="5" formatCode="0%">
                  <c:v>0.29023677960369998</c:v>
                </c:pt>
                <c:pt idx="6" formatCode="0%">
                  <c:v>0.27063499145059999</c:v>
                </c:pt>
                <c:pt idx="7" formatCode="0%">
                  <c:v>0.27249328824919999</c:v>
                </c:pt>
                <c:pt idx="9" formatCode="0%">
                  <c:v>0.24697302293599999</c:v>
                </c:pt>
                <c:pt idx="10" formatCode="0%">
                  <c:v>0.29282679955989999</c:v>
                </c:pt>
                <c:pt idx="11" formatCode="0%">
                  <c:v>0.2837215572431</c:v>
                </c:pt>
                <c:pt idx="12" formatCode="0%">
                  <c:v>0.33294528298539999</c:v>
                </c:pt>
                <c:pt idx="14" formatCode="0%">
                  <c:v>0.3021787602721</c:v>
                </c:pt>
                <c:pt idx="15" formatCode="0%">
                  <c:v>0.28637124229599997</c:v>
                </c:pt>
                <c:pt idx="17" formatCode="0%">
                  <c:v>0.27210112879539999</c:v>
                </c:pt>
                <c:pt idx="18" formatCode="0%">
                  <c:v>0.33327429676949999</c:v>
                </c:pt>
                <c:pt idx="19" formatCode="0%">
                  <c:v>0.27001785362120001</c:v>
                </c:pt>
              </c:numCache>
            </c:numRef>
          </c:val>
          <c:extLst>
            <c:ext xmlns:c16="http://schemas.microsoft.com/office/drawing/2014/chart" uri="{C3380CC4-5D6E-409C-BE32-E72D297353CC}">
              <c16:uniqueId val="{00000003-4DFD-40D7-B969-5537ED8DA51C}"/>
            </c:ext>
          </c:extLst>
        </c:ser>
        <c:ser>
          <c:idx val="4"/>
          <c:order val="4"/>
          <c:tx>
            <c:strRef>
              <c:f>Sheet1!$F$1</c:f>
              <c:strCache>
                <c:ptCount val="1"/>
                <c:pt idx="0">
                  <c:v>Costs are much less expensive to recharge an electric vehicle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Sheet1!$F$2:$F$21</c:f>
              <c:numCache>
                <c:formatCode>General</c:formatCode>
                <c:ptCount val="20"/>
                <c:pt idx="0" formatCode="0%">
                  <c:v>0.21319402501029999</c:v>
                </c:pt>
                <c:pt idx="2" formatCode="0%">
                  <c:v>0.27204834894910002</c:v>
                </c:pt>
                <c:pt idx="3" formatCode="0%">
                  <c:v>0.13984348974489999</c:v>
                </c:pt>
                <c:pt idx="4" formatCode="0%">
                  <c:v>8.8544612107819998E-2</c:v>
                </c:pt>
                <c:pt idx="5" formatCode="0%">
                  <c:v>0.17597762958220001</c:v>
                </c:pt>
                <c:pt idx="6" formatCode="0%">
                  <c:v>0.32232844546389999</c:v>
                </c:pt>
                <c:pt idx="7" formatCode="0%">
                  <c:v>0.19975451283990001</c:v>
                </c:pt>
                <c:pt idx="9" formatCode="0%">
                  <c:v>0.17793366376139999</c:v>
                </c:pt>
                <c:pt idx="10" formatCode="0%">
                  <c:v>0.18103430857550001</c:v>
                </c:pt>
                <c:pt idx="11" formatCode="0%">
                  <c:v>0.20594385947970001</c:v>
                </c:pt>
                <c:pt idx="12" formatCode="0%">
                  <c:v>0.26658737703820001</c:v>
                </c:pt>
                <c:pt idx="14" formatCode="0%">
                  <c:v>0.23360433662909999</c:v>
                </c:pt>
                <c:pt idx="15" formatCode="0%">
                  <c:v>0.19278371339149999</c:v>
                </c:pt>
                <c:pt idx="17" formatCode="0%">
                  <c:v>0.1955445660224</c:v>
                </c:pt>
                <c:pt idx="18" formatCode="0%">
                  <c:v>0.24051573151729999</c:v>
                </c:pt>
                <c:pt idx="19" formatCode="0%">
                  <c:v>0.20254120213849999</c:v>
                </c:pt>
              </c:numCache>
            </c:numRef>
          </c:val>
          <c:extLst>
            <c:ext xmlns:c16="http://schemas.microsoft.com/office/drawing/2014/chart" uri="{C3380CC4-5D6E-409C-BE32-E72D297353CC}">
              <c16:uniqueId val="{00000004-4DFD-40D7-B969-5537ED8DA51C}"/>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87483030483422519"/>
          <c:w val="0.83833783251498251"/>
          <c:h val="0.1251696951657749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percentStacked"/>
        <c:varyColors val="0"/>
        <c:ser>
          <c:idx val="0"/>
          <c:order val="0"/>
          <c:tx>
            <c:strRef>
              <c:f>Sheet1!$B$1</c:f>
              <c:strCache>
                <c:ptCount val="1"/>
                <c:pt idx="0">
                  <c:v>An electric vehicle will end up much cheaper</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0.1586667096878</c:v>
                </c:pt>
                <c:pt idx="2" formatCode="0%">
                  <c:v>0.2159883887472</c:v>
                </c:pt>
                <c:pt idx="3" formatCode="0%">
                  <c:v>6.7467281054920003E-2</c:v>
                </c:pt>
                <c:pt idx="4" formatCode="0%">
                  <c:v>5.6687436760099998E-2</c:v>
                </c:pt>
                <c:pt idx="5" formatCode="0%">
                  <c:v>0.14845734043289999</c:v>
                </c:pt>
                <c:pt idx="6" formatCode="0%">
                  <c:v>0.24423575915920001</c:v>
                </c:pt>
                <c:pt idx="7" formatCode="0%">
                  <c:v>7.7265485572030002E-2</c:v>
                </c:pt>
                <c:pt idx="9" formatCode="0%">
                  <c:v>0.15063908373849999</c:v>
                </c:pt>
                <c:pt idx="10" formatCode="0%">
                  <c:v>0.16892478430290001</c:v>
                </c:pt>
                <c:pt idx="11" formatCode="0%">
                  <c:v>0.1543498888116</c:v>
                </c:pt>
                <c:pt idx="12" formatCode="0%">
                  <c:v>0.15879553386719999</c:v>
                </c:pt>
                <c:pt idx="14" formatCode="0%">
                  <c:v>0.1741359336427</c:v>
                </c:pt>
                <c:pt idx="15" formatCode="0%">
                  <c:v>0.1431974857328</c:v>
                </c:pt>
                <c:pt idx="17" formatCode="0%">
                  <c:v>0.1774577536619</c:v>
                </c:pt>
                <c:pt idx="18" formatCode="0%">
                  <c:v>0.13947890640589999</c:v>
                </c:pt>
                <c:pt idx="19" formatCode="0%">
                  <c:v>0.1469734372946</c:v>
                </c:pt>
              </c:numCache>
            </c:numRef>
          </c:val>
          <c:extLst>
            <c:ext xmlns:c16="http://schemas.microsoft.com/office/drawing/2014/chart" uri="{C3380CC4-5D6E-409C-BE32-E72D297353CC}">
              <c16:uniqueId val="{00000000-04E3-40FA-81EC-AD2953AA6953}"/>
            </c:ext>
          </c:extLst>
        </c:ser>
        <c:ser>
          <c:idx val="1"/>
          <c:order val="1"/>
          <c:tx>
            <c:strRef>
              <c:f>Sheet1!$C$1</c:f>
              <c:strCache>
                <c:ptCount val="1"/>
                <c:pt idx="0">
                  <c:v>An electric vehicle will be a bit cheaper, despite a higher upfront cost</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0.33127763322569997</c:v>
                </c:pt>
                <c:pt idx="2" formatCode="0%">
                  <c:v>0.35327759534410003</c:v>
                </c:pt>
                <c:pt idx="3" formatCode="0%">
                  <c:v>0.31729348334399998</c:v>
                </c:pt>
                <c:pt idx="4" formatCode="0%">
                  <c:v>0.28741568738369999</c:v>
                </c:pt>
                <c:pt idx="5" formatCode="0%">
                  <c:v>0.3320875559357</c:v>
                </c:pt>
                <c:pt idx="6" formatCode="0%">
                  <c:v>0.3295815394362</c:v>
                </c:pt>
                <c:pt idx="7" formatCode="0%">
                  <c:v>0.3539329014557</c:v>
                </c:pt>
                <c:pt idx="9" formatCode="0%">
                  <c:v>0.38556760889719999</c:v>
                </c:pt>
                <c:pt idx="10" formatCode="0%">
                  <c:v>0.3617378143037</c:v>
                </c:pt>
                <c:pt idx="11" formatCode="0%">
                  <c:v>0.28267824209719999</c:v>
                </c:pt>
                <c:pt idx="12" formatCode="0%">
                  <c:v>0.31263152720960002</c:v>
                </c:pt>
                <c:pt idx="14" formatCode="0%">
                  <c:v>0.33100308427609998</c:v>
                </c:pt>
                <c:pt idx="15" formatCode="0%">
                  <c:v>0.33155218217519999</c:v>
                </c:pt>
                <c:pt idx="17" formatCode="0%">
                  <c:v>0.32232334648729999</c:v>
                </c:pt>
                <c:pt idx="18" formatCode="0%">
                  <c:v>0.37452723587449999</c:v>
                </c:pt>
                <c:pt idx="19" formatCode="0%">
                  <c:v>0.25750073034929999</c:v>
                </c:pt>
              </c:numCache>
            </c:numRef>
          </c:val>
          <c:extLst>
            <c:ext xmlns:c16="http://schemas.microsoft.com/office/drawing/2014/chart" uri="{C3380CC4-5D6E-409C-BE32-E72D297353CC}">
              <c16:uniqueId val="{00000001-04E3-40FA-81EC-AD2953AA6953}"/>
            </c:ext>
          </c:extLst>
        </c:ser>
        <c:ser>
          <c:idx val="2"/>
          <c:order val="2"/>
          <c:tx>
            <c:strRef>
              <c:f>Sheet1!$D$1</c:f>
              <c:strCache>
                <c:ptCount val="1"/>
                <c:pt idx="0">
                  <c:v>An electric vehicle and a comparable gas vehicle will be at par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Sheet1!$D$2:$D$21</c:f>
              <c:numCache>
                <c:formatCode>General</c:formatCode>
                <c:ptCount val="20"/>
                <c:pt idx="0" formatCode="0%">
                  <c:v>0.2186019627014</c:v>
                </c:pt>
                <c:pt idx="2" formatCode="0%">
                  <c:v>0.1679981017171</c:v>
                </c:pt>
                <c:pt idx="3" formatCode="0%">
                  <c:v>0.21822550665170001</c:v>
                </c:pt>
                <c:pt idx="4" formatCode="0%">
                  <c:v>0.30498038891469997</c:v>
                </c:pt>
                <c:pt idx="5" formatCode="0%">
                  <c:v>0.2198111526282</c:v>
                </c:pt>
                <c:pt idx="6" formatCode="0%">
                  <c:v>0.21476266297230001</c:v>
                </c:pt>
                <c:pt idx="7" formatCode="0%">
                  <c:v>0.23935228751990001</c:v>
                </c:pt>
                <c:pt idx="9" formatCode="0%">
                  <c:v>0.25840047796819998</c:v>
                </c:pt>
                <c:pt idx="10" formatCode="0%">
                  <c:v>0.2308730558847</c:v>
                </c:pt>
                <c:pt idx="11" formatCode="0%">
                  <c:v>0.2095398382144</c:v>
                </c:pt>
                <c:pt idx="12" formatCode="0%">
                  <c:v>0.19162144633120001</c:v>
                </c:pt>
                <c:pt idx="14" formatCode="0%">
                  <c:v>0.21339080892029999</c:v>
                </c:pt>
                <c:pt idx="15" formatCode="0%">
                  <c:v>0.22381311648249999</c:v>
                </c:pt>
                <c:pt idx="17" formatCode="0%">
                  <c:v>0.23069737297529999</c:v>
                </c:pt>
                <c:pt idx="18" formatCode="0%">
                  <c:v>0.19268842792230001</c:v>
                </c:pt>
                <c:pt idx="19" formatCode="0%">
                  <c:v>0.2426292607335</c:v>
                </c:pt>
              </c:numCache>
            </c:numRef>
          </c:val>
          <c:extLst>
            <c:ext xmlns:c16="http://schemas.microsoft.com/office/drawing/2014/chart" uri="{C3380CC4-5D6E-409C-BE32-E72D297353CC}">
              <c16:uniqueId val="{00000002-04E3-40FA-81EC-AD2953AA6953}"/>
            </c:ext>
          </c:extLst>
        </c:ser>
        <c:ser>
          <c:idx val="3"/>
          <c:order val="3"/>
          <c:tx>
            <c:strRef>
              <c:f>Sheet1!$E$1</c:f>
              <c:strCache>
                <c:ptCount val="1"/>
                <c:pt idx="0">
                  <c:v>A gas vehicle will end up a bit cheaper</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Sheet1!$E$2:$E$21</c:f>
              <c:numCache>
                <c:formatCode>General</c:formatCode>
                <c:ptCount val="20"/>
                <c:pt idx="0" formatCode="0%">
                  <c:v>0.1724243846571</c:v>
                </c:pt>
                <c:pt idx="2" formatCode="0%">
                  <c:v>0.16840617355359999</c:v>
                </c:pt>
                <c:pt idx="3" formatCode="0%">
                  <c:v>0.24747147114660001</c:v>
                </c:pt>
                <c:pt idx="4" formatCode="0%">
                  <c:v>0.22986365412420001</c:v>
                </c:pt>
                <c:pt idx="5" formatCode="0%">
                  <c:v>0.15853109573759999</c:v>
                </c:pt>
                <c:pt idx="6" formatCode="0%">
                  <c:v>0.14392225245019999</c:v>
                </c:pt>
                <c:pt idx="7" formatCode="0%">
                  <c:v>0.17207399811480001</c:v>
                </c:pt>
                <c:pt idx="9" formatCode="0%">
                  <c:v>0.13928901364410001</c:v>
                </c:pt>
                <c:pt idx="10" formatCode="0%">
                  <c:v>0.15526451683129999</c:v>
                </c:pt>
                <c:pt idx="11" formatCode="0%">
                  <c:v>0.2037513338908</c:v>
                </c:pt>
                <c:pt idx="12" formatCode="0%">
                  <c:v>0.18130809478759999</c:v>
                </c:pt>
                <c:pt idx="14" formatCode="0%">
                  <c:v>0.1626261087692</c:v>
                </c:pt>
                <c:pt idx="15" formatCode="0%">
                  <c:v>0.18222266054489999</c:v>
                </c:pt>
                <c:pt idx="17" formatCode="0%">
                  <c:v>0.1667783369303</c:v>
                </c:pt>
                <c:pt idx="18" formatCode="0%">
                  <c:v>0.17530523845509999</c:v>
                </c:pt>
                <c:pt idx="19" formatCode="0%">
                  <c:v>0.18264843778500001</c:v>
                </c:pt>
              </c:numCache>
            </c:numRef>
          </c:val>
          <c:extLst>
            <c:ext xmlns:c16="http://schemas.microsoft.com/office/drawing/2014/chart" uri="{C3380CC4-5D6E-409C-BE32-E72D297353CC}">
              <c16:uniqueId val="{00000003-04E3-40FA-81EC-AD2953AA6953}"/>
            </c:ext>
          </c:extLst>
        </c:ser>
        <c:ser>
          <c:idx val="4"/>
          <c:order val="4"/>
          <c:tx>
            <c:strRef>
              <c:f>Sheet1!$F$1</c:f>
              <c:strCache>
                <c:ptCount val="1"/>
                <c:pt idx="0">
                  <c:v>A gas vehicle will end up much cheaper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Sheet1!$F$2:$F$21</c:f>
              <c:numCache>
                <c:formatCode>General</c:formatCode>
                <c:ptCount val="20"/>
                <c:pt idx="0" formatCode="0%">
                  <c:v>0.1190293097281</c:v>
                </c:pt>
                <c:pt idx="2" formatCode="0%">
                  <c:v>9.4329740637929996E-2</c:v>
                </c:pt>
                <c:pt idx="3" formatCode="0%">
                  <c:v>0.1495422578028</c:v>
                </c:pt>
                <c:pt idx="4" formatCode="0%">
                  <c:v>0.1210528328173</c:v>
                </c:pt>
                <c:pt idx="5" formatCode="0%">
                  <c:v>0.14111285526549999</c:v>
                </c:pt>
                <c:pt idx="6" formatCode="0%">
                  <c:v>6.7497785982220004E-2</c:v>
                </c:pt>
                <c:pt idx="7" formatCode="0%">
                  <c:v>0.15737532733750001</c:v>
                </c:pt>
                <c:pt idx="9" formatCode="0%">
                  <c:v>6.6103815752019998E-2</c:v>
                </c:pt>
                <c:pt idx="10" formatCode="0%">
                  <c:v>8.3199828677400001E-2</c:v>
                </c:pt>
                <c:pt idx="11" formatCode="0%">
                  <c:v>0.14968069698600001</c:v>
                </c:pt>
                <c:pt idx="12" formatCode="0%">
                  <c:v>0.15564339780440001</c:v>
                </c:pt>
                <c:pt idx="14" formatCode="0%">
                  <c:v>0.11884406439170001</c:v>
                </c:pt>
                <c:pt idx="15" formatCode="0%">
                  <c:v>0.1192145550645</c:v>
                </c:pt>
                <c:pt idx="17" formatCode="0%">
                  <c:v>0.1027431899452</c:v>
                </c:pt>
                <c:pt idx="18" formatCode="0%">
                  <c:v>0.11800019134219999</c:v>
                </c:pt>
                <c:pt idx="19" formatCode="0%">
                  <c:v>0.17024813383769999</c:v>
                </c:pt>
              </c:numCache>
            </c:numRef>
          </c:val>
          <c:extLst>
            <c:ext xmlns:c16="http://schemas.microsoft.com/office/drawing/2014/chart" uri="{C3380CC4-5D6E-409C-BE32-E72D297353CC}">
              <c16:uniqueId val="{00000004-04E3-40FA-81EC-AD2953AA6953}"/>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4230824602554359"/>
          <c:y val="0.87483030483422519"/>
          <c:w val="0.85769175397445641"/>
          <c:h val="0.1251696951657749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percentStacked"/>
        <c:varyColors val="0"/>
        <c:ser>
          <c:idx val="0"/>
          <c:order val="0"/>
          <c:tx>
            <c:strRef>
              <c:f>Sheet1!$B$1</c:f>
              <c:strCache>
                <c:ptCount val="1"/>
                <c:pt idx="0">
                  <c:v>Very confident</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0.18307202412109999</c:v>
                </c:pt>
                <c:pt idx="2" formatCode="0%">
                  <c:v>0.18469637713119999</c:v>
                </c:pt>
                <c:pt idx="3" formatCode="0%">
                  <c:v>0.1044734117918</c:v>
                </c:pt>
                <c:pt idx="4" formatCode="0%">
                  <c:v>0.12982833730859999</c:v>
                </c:pt>
                <c:pt idx="5" formatCode="0%">
                  <c:v>0.17391485048479999</c:v>
                </c:pt>
                <c:pt idx="6" formatCode="0%">
                  <c:v>0.27277175932539999</c:v>
                </c:pt>
                <c:pt idx="7" formatCode="0%">
                  <c:v>0.12568419533309999</c:v>
                </c:pt>
                <c:pt idx="9" formatCode="0%">
                  <c:v>0.16744608797880001</c:v>
                </c:pt>
                <c:pt idx="10" formatCode="0%">
                  <c:v>0.19210574979549999</c:v>
                </c:pt>
                <c:pt idx="11" formatCode="0%">
                  <c:v>0.1758636635187</c:v>
                </c:pt>
                <c:pt idx="12" formatCode="0%">
                  <c:v>0.19117714218240001</c:v>
                </c:pt>
                <c:pt idx="14" formatCode="0%">
                  <c:v>0.2240488752492</c:v>
                </c:pt>
                <c:pt idx="15" formatCode="0%">
                  <c:v>0.14209517299300001</c:v>
                </c:pt>
                <c:pt idx="17" formatCode="0%">
                  <c:v>0.1813161744239</c:v>
                </c:pt>
                <c:pt idx="18" formatCode="0%">
                  <c:v>0.19630201048170001</c:v>
                </c:pt>
                <c:pt idx="19" formatCode="0%">
                  <c:v>0.15755606657339999</c:v>
                </c:pt>
              </c:numCache>
            </c:numRef>
          </c:val>
          <c:extLst>
            <c:ext xmlns:c16="http://schemas.microsoft.com/office/drawing/2014/chart" uri="{C3380CC4-5D6E-409C-BE32-E72D297353CC}">
              <c16:uniqueId val="{00000000-38E1-411E-8C98-9E6A277BFBD8}"/>
            </c:ext>
          </c:extLst>
        </c:ser>
        <c:ser>
          <c:idx val="1"/>
          <c:order val="1"/>
          <c:tx>
            <c:strRef>
              <c:f>Sheet1!$C$1</c:f>
              <c:strCache>
                <c:ptCount val="1"/>
                <c:pt idx="0">
                  <c:v>Moderately confident</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0.21916074213190001</c:v>
                </c:pt>
                <c:pt idx="2" formatCode="0%">
                  <c:v>0.22486658843519999</c:v>
                </c:pt>
                <c:pt idx="3" formatCode="0%">
                  <c:v>0.2290164200251</c:v>
                </c:pt>
                <c:pt idx="4" formatCode="0%">
                  <c:v>0.16688720461119999</c:v>
                </c:pt>
                <c:pt idx="5" formatCode="0%">
                  <c:v>0.2273275384723</c:v>
                </c:pt>
                <c:pt idx="6" formatCode="0%">
                  <c:v>0.23780065236119999</c:v>
                </c:pt>
                <c:pt idx="7" formatCode="0%">
                  <c:v>0.14045179573989999</c:v>
                </c:pt>
                <c:pt idx="9" formatCode="0%">
                  <c:v>0.32658013076789999</c:v>
                </c:pt>
                <c:pt idx="10" formatCode="0%">
                  <c:v>0.26762094437130002</c:v>
                </c:pt>
                <c:pt idx="11" formatCode="0%">
                  <c:v>0.1832854676666</c:v>
                </c:pt>
                <c:pt idx="12" formatCode="0%">
                  <c:v>0.14317391702109999</c:v>
                </c:pt>
                <c:pt idx="14" formatCode="0%">
                  <c:v>0.23410223160140001</c:v>
                </c:pt>
                <c:pt idx="15" formatCode="0%">
                  <c:v>0.20421925266249999</c:v>
                </c:pt>
                <c:pt idx="17" formatCode="0%">
                  <c:v>0.23561244476420001</c:v>
                </c:pt>
                <c:pt idx="18" formatCode="0%">
                  <c:v>0.22551533405400001</c:v>
                </c:pt>
                <c:pt idx="19" formatCode="0%">
                  <c:v>0.15505567859210001</c:v>
                </c:pt>
              </c:numCache>
            </c:numRef>
          </c:val>
          <c:extLst>
            <c:ext xmlns:c16="http://schemas.microsoft.com/office/drawing/2014/chart" uri="{C3380CC4-5D6E-409C-BE32-E72D297353CC}">
              <c16:uniqueId val="{00000001-38E1-411E-8C98-9E6A277BFBD8}"/>
            </c:ext>
          </c:extLst>
        </c:ser>
        <c:ser>
          <c:idx val="2"/>
          <c:order val="2"/>
          <c:tx>
            <c:strRef>
              <c:f>Sheet1!$D$1</c:f>
              <c:strCache>
                <c:ptCount val="1"/>
                <c:pt idx="0">
                  <c:v>Somewhat confident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Sheet1!$D$2:$D$21</c:f>
              <c:numCache>
                <c:formatCode>General</c:formatCode>
                <c:ptCount val="20"/>
                <c:pt idx="0" formatCode="0%">
                  <c:v>0.27079027945770001</c:v>
                </c:pt>
                <c:pt idx="2" formatCode="0%">
                  <c:v>0.27253585083170001</c:v>
                </c:pt>
                <c:pt idx="3" formatCode="0%">
                  <c:v>0.25394230916659999</c:v>
                </c:pt>
                <c:pt idx="4" formatCode="0%">
                  <c:v>0.35163135657240002</c:v>
                </c:pt>
                <c:pt idx="5" formatCode="0%">
                  <c:v>0.26684721102980002</c:v>
                </c:pt>
                <c:pt idx="6" formatCode="0%">
                  <c:v>0.2431427920715</c:v>
                </c:pt>
                <c:pt idx="7" formatCode="0%">
                  <c:v>0.3217940687934</c:v>
                </c:pt>
                <c:pt idx="9" formatCode="0%">
                  <c:v>0.31399455101329998</c:v>
                </c:pt>
                <c:pt idx="10" formatCode="0%">
                  <c:v>0.28515584261760002</c:v>
                </c:pt>
                <c:pt idx="11" formatCode="0%">
                  <c:v>0.27341103771710001</c:v>
                </c:pt>
                <c:pt idx="12" formatCode="0%">
                  <c:v>0.23061159574680001</c:v>
                </c:pt>
                <c:pt idx="14" formatCode="0%">
                  <c:v>0.26819180020150002</c:v>
                </c:pt>
                <c:pt idx="15" formatCode="0%">
                  <c:v>0.2733887587139</c:v>
                </c:pt>
                <c:pt idx="17" formatCode="0%">
                  <c:v>0.25955660390239998</c:v>
                </c:pt>
                <c:pt idx="18" formatCode="0%">
                  <c:v>0.29112061320150001</c:v>
                </c:pt>
                <c:pt idx="19" formatCode="0%">
                  <c:v>0.25716900923879998</c:v>
                </c:pt>
              </c:numCache>
            </c:numRef>
          </c:val>
          <c:extLst>
            <c:ext xmlns:c16="http://schemas.microsoft.com/office/drawing/2014/chart" uri="{C3380CC4-5D6E-409C-BE32-E72D297353CC}">
              <c16:uniqueId val="{00000002-38E1-411E-8C98-9E6A277BFBD8}"/>
            </c:ext>
          </c:extLst>
        </c:ser>
        <c:ser>
          <c:idx val="3"/>
          <c:order val="3"/>
          <c:tx>
            <c:strRef>
              <c:f>Sheet1!$E$1</c:f>
              <c:strCache>
                <c:ptCount val="1"/>
                <c:pt idx="0">
                  <c:v>Not very confident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Sheet1!$E$2:$E$21</c:f>
              <c:numCache>
                <c:formatCode>General</c:formatCode>
                <c:ptCount val="20"/>
                <c:pt idx="0" formatCode="0%">
                  <c:v>0.18820128415869999</c:v>
                </c:pt>
                <c:pt idx="2" formatCode="0%">
                  <c:v>0.19064338116310001</c:v>
                </c:pt>
                <c:pt idx="3" formatCode="0%">
                  <c:v>0.25391508308060001</c:v>
                </c:pt>
                <c:pt idx="4" formatCode="0%">
                  <c:v>0.2196399494863</c:v>
                </c:pt>
                <c:pt idx="5" formatCode="0%">
                  <c:v>0.1656749122476</c:v>
                </c:pt>
                <c:pt idx="6" formatCode="0%">
                  <c:v>0.16035254607980001</c:v>
                </c:pt>
                <c:pt idx="7" formatCode="0%">
                  <c:v>0.2616425611257</c:v>
                </c:pt>
                <c:pt idx="9" formatCode="0%">
                  <c:v>0.13334133134609999</c:v>
                </c:pt>
                <c:pt idx="10" formatCode="0%">
                  <c:v>0.15967422468760001</c:v>
                </c:pt>
                <c:pt idx="11" formatCode="0%">
                  <c:v>0.20400667803690001</c:v>
                </c:pt>
                <c:pt idx="12" formatCode="0%">
                  <c:v>0.23208453394119999</c:v>
                </c:pt>
                <c:pt idx="14" formatCode="0%">
                  <c:v>0.15241337511460001</c:v>
                </c:pt>
                <c:pt idx="15" formatCode="0%">
                  <c:v>0.2239891932027</c:v>
                </c:pt>
                <c:pt idx="17" formatCode="0%">
                  <c:v>0.19857703377880001</c:v>
                </c:pt>
                <c:pt idx="18" formatCode="0%">
                  <c:v>0.16197225138060001</c:v>
                </c:pt>
                <c:pt idx="19" formatCode="0%">
                  <c:v>0.21811800816060001</c:v>
                </c:pt>
              </c:numCache>
            </c:numRef>
          </c:val>
          <c:extLst>
            <c:ext xmlns:c16="http://schemas.microsoft.com/office/drawing/2014/chart" uri="{C3380CC4-5D6E-409C-BE32-E72D297353CC}">
              <c16:uniqueId val="{00000003-38E1-411E-8C98-9E6A277BFBD8}"/>
            </c:ext>
          </c:extLst>
        </c:ser>
        <c:ser>
          <c:idx val="4"/>
          <c:order val="4"/>
          <c:tx>
            <c:strRef>
              <c:f>Sheet1!$F$1</c:f>
              <c:strCache>
                <c:ptCount val="1"/>
                <c:pt idx="0">
                  <c:v>Not at all confident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Sheet1!$F$2:$F$21</c:f>
              <c:numCache>
                <c:formatCode>General</c:formatCode>
                <c:ptCount val="20"/>
                <c:pt idx="0" formatCode="0%">
                  <c:v>0.13877567013059999</c:v>
                </c:pt>
                <c:pt idx="2" formatCode="0%">
                  <c:v>0.1272578024387</c:v>
                </c:pt>
                <c:pt idx="3" formatCode="0%">
                  <c:v>0.15865277593579999</c:v>
                </c:pt>
                <c:pt idx="4" formatCode="0%">
                  <c:v>0.13201315202139999</c:v>
                </c:pt>
                <c:pt idx="5" formatCode="0%">
                  <c:v>0.16623548776550001</c:v>
                </c:pt>
                <c:pt idx="6" formatCode="0%">
                  <c:v>8.593225016212E-2</c:v>
                </c:pt>
                <c:pt idx="7" formatCode="0%">
                  <c:v>0.15042737900789999</c:v>
                </c:pt>
                <c:pt idx="9" formatCode="0%">
                  <c:v>5.8637898893790001E-2</c:v>
                </c:pt>
                <c:pt idx="10" formatCode="0%">
                  <c:v>9.5443238527959995E-2</c:v>
                </c:pt>
                <c:pt idx="11" formatCode="0%">
                  <c:v>0.1634331530607</c:v>
                </c:pt>
                <c:pt idx="12" formatCode="0%">
                  <c:v>0.2029528111085</c:v>
                </c:pt>
                <c:pt idx="14" formatCode="0%">
                  <c:v>0.1212437178333</c:v>
                </c:pt>
                <c:pt idx="15" formatCode="0%">
                  <c:v>0.1563076224279</c:v>
                </c:pt>
                <c:pt idx="17" formatCode="0%">
                  <c:v>0.1249377431307</c:v>
                </c:pt>
                <c:pt idx="18" formatCode="0%">
                  <c:v>0.12508979088210001</c:v>
                </c:pt>
                <c:pt idx="19" formatCode="0%">
                  <c:v>0.21210123743510001</c:v>
                </c:pt>
              </c:numCache>
            </c:numRef>
          </c:val>
          <c:extLst>
            <c:ext xmlns:c16="http://schemas.microsoft.com/office/drawing/2014/chart" uri="{C3380CC4-5D6E-409C-BE32-E72D297353CC}">
              <c16:uniqueId val="{00000004-38E1-411E-8C98-9E6A277BFBD8}"/>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87483030483422519"/>
          <c:w val="0.83833783251498251"/>
          <c:h val="0.1251696951657749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percentStacked"/>
        <c:varyColors val="0"/>
        <c:ser>
          <c:idx val="0"/>
          <c:order val="0"/>
          <c:tx>
            <c:strRef>
              <c:f>Sheet1!$B$1</c:f>
              <c:strCache>
                <c:ptCount val="1"/>
                <c:pt idx="0">
                  <c:v>Much less confident in electric vehicle batteries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0.21995777047180001</c:v>
                </c:pt>
                <c:pt idx="2" formatCode="0%">
                  <c:v>0.19708898512949999</c:v>
                </c:pt>
                <c:pt idx="3" formatCode="0%">
                  <c:v>0.2658505829092</c:v>
                </c:pt>
                <c:pt idx="4" formatCode="0%">
                  <c:v>0.27169382424010002</c:v>
                </c:pt>
                <c:pt idx="5" formatCode="0%">
                  <c:v>0.21393399428529999</c:v>
                </c:pt>
                <c:pt idx="6" formatCode="0%">
                  <c:v>0.19702690092290001</c:v>
                </c:pt>
                <c:pt idx="7" formatCode="0%">
                  <c:v>0.24747149660840001</c:v>
                </c:pt>
                <c:pt idx="9" formatCode="0%">
                  <c:v>0.15192694860620001</c:v>
                </c:pt>
                <c:pt idx="10" formatCode="0%">
                  <c:v>0.15441162906530001</c:v>
                </c:pt>
                <c:pt idx="11" formatCode="0%">
                  <c:v>0.27476013998400001</c:v>
                </c:pt>
                <c:pt idx="12" formatCode="0%">
                  <c:v>0.27031841282050001</c:v>
                </c:pt>
                <c:pt idx="14" formatCode="0%">
                  <c:v>0.22558591402110001</c:v>
                </c:pt>
                <c:pt idx="15" formatCode="0%">
                  <c:v>0.21432962692259999</c:v>
                </c:pt>
                <c:pt idx="17" formatCode="0%">
                  <c:v>0.19923998579720001</c:v>
                </c:pt>
                <c:pt idx="18" formatCode="0%">
                  <c:v>0.19489459097930001</c:v>
                </c:pt>
                <c:pt idx="19" formatCode="0%">
                  <c:v>0.3403781775918</c:v>
                </c:pt>
              </c:numCache>
            </c:numRef>
          </c:val>
          <c:extLst>
            <c:ext xmlns:c16="http://schemas.microsoft.com/office/drawing/2014/chart" uri="{C3380CC4-5D6E-409C-BE32-E72D297353CC}">
              <c16:uniqueId val="{00000000-2A55-4301-8EE5-DA3B740A7265}"/>
            </c:ext>
          </c:extLst>
        </c:ser>
        <c:ser>
          <c:idx val="1"/>
          <c:order val="1"/>
          <c:tx>
            <c:strRef>
              <c:f>Sheet1!$C$1</c:f>
              <c:strCache>
                <c:ptCount val="1"/>
                <c:pt idx="0">
                  <c:v>Somewhat less confident in electric vehicle batteries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0.30880213140829998</c:v>
                </c:pt>
                <c:pt idx="2" formatCode="0%">
                  <c:v>0.33230522742890001</c:v>
                </c:pt>
                <c:pt idx="3" formatCode="0%">
                  <c:v>0.35691648160639999</c:v>
                </c:pt>
                <c:pt idx="4" formatCode="0%">
                  <c:v>0.2764339419622</c:v>
                </c:pt>
                <c:pt idx="5" formatCode="0%">
                  <c:v>0.30354635729450002</c:v>
                </c:pt>
                <c:pt idx="6" formatCode="0%">
                  <c:v>0.27840964877289998</c:v>
                </c:pt>
                <c:pt idx="7" formatCode="0%">
                  <c:v>0.34335726541900002</c:v>
                </c:pt>
                <c:pt idx="9" formatCode="0%">
                  <c:v>0.31330951294909998</c:v>
                </c:pt>
                <c:pt idx="10" formatCode="0%">
                  <c:v>0.31391253695959997</c:v>
                </c:pt>
                <c:pt idx="11" formatCode="0%">
                  <c:v>0.31789701056940001</c:v>
                </c:pt>
                <c:pt idx="12" formatCode="0%">
                  <c:v>0.29458366795399998</c:v>
                </c:pt>
                <c:pt idx="14" formatCode="0%">
                  <c:v>0.28876114269129999</c:v>
                </c:pt>
                <c:pt idx="15" formatCode="0%">
                  <c:v>0.32884312012540001</c:v>
                </c:pt>
                <c:pt idx="17" formatCode="0%">
                  <c:v>0.31754655405900001</c:v>
                </c:pt>
                <c:pt idx="18" formatCode="0%">
                  <c:v>0.31762139488640001</c:v>
                </c:pt>
                <c:pt idx="19" formatCode="0%">
                  <c:v>0.26206879699259999</c:v>
                </c:pt>
              </c:numCache>
            </c:numRef>
          </c:val>
          <c:extLst>
            <c:ext xmlns:c16="http://schemas.microsoft.com/office/drawing/2014/chart" uri="{C3380CC4-5D6E-409C-BE32-E72D297353CC}">
              <c16:uniqueId val="{00000001-2A55-4301-8EE5-DA3B740A7265}"/>
            </c:ext>
          </c:extLst>
        </c:ser>
        <c:ser>
          <c:idx val="2"/>
          <c:order val="2"/>
          <c:tx>
            <c:strRef>
              <c:f>Sheet1!$D$1</c:f>
              <c:strCache>
                <c:ptCount val="1"/>
                <c:pt idx="0">
                  <c:v>Equally confident in both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Sheet1!$D$2:$D$21</c:f>
              <c:numCache>
                <c:formatCode>General</c:formatCode>
                <c:ptCount val="20"/>
                <c:pt idx="0" formatCode="0%">
                  <c:v>0.29982473761369999</c:v>
                </c:pt>
                <c:pt idx="2" formatCode="0%">
                  <c:v>0.25655051929270001</c:v>
                </c:pt>
                <c:pt idx="3" formatCode="0%">
                  <c:v>0.25903935364030001</c:v>
                </c:pt>
                <c:pt idx="4" formatCode="0%">
                  <c:v>0.35850865206510002</c:v>
                </c:pt>
                <c:pt idx="5" formatCode="0%">
                  <c:v>0.31591176459499998</c:v>
                </c:pt>
                <c:pt idx="6" formatCode="0%">
                  <c:v>0.3067098939956</c:v>
                </c:pt>
                <c:pt idx="7" formatCode="0%">
                  <c:v>0.28051379280959998</c:v>
                </c:pt>
                <c:pt idx="9" formatCode="0%">
                  <c:v>0.37547589056190001</c:v>
                </c:pt>
                <c:pt idx="10" formatCode="0%">
                  <c:v>0.33839735185370001</c:v>
                </c:pt>
                <c:pt idx="11" formatCode="0%">
                  <c:v>0.26736820433649999</c:v>
                </c:pt>
                <c:pt idx="12" formatCode="0%">
                  <c:v>0.2485255785788</c:v>
                </c:pt>
                <c:pt idx="14" formatCode="0%">
                  <c:v>0.30154980152990002</c:v>
                </c:pt>
                <c:pt idx="15" formatCode="0%">
                  <c:v>0.29809967369750001</c:v>
                </c:pt>
                <c:pt idx="17" formatCode="0%">
                  <c:v>0.3015178279065</c:v>
                </c:pt>
                <c:pt idx="18" formatCode="0%">
                  <c:v>0.30598129107580002</c:v>
                </c:pt>
                <c:pt idx="19" formatCode="0%">
                  <c:v>0.28042562001670002</c:v>
                </c:pt>
              </c:numCache>
            </c:numRef>
          </c:val>
          <c:extLst>
            <c:ext xmlns:c16="http://schemas.microsoft.com/office/drawing/2014/chart" uri="{C3380CC4-5D6E-409C-BE32-E72D297353CC}">
              <c16:uniqueId val="{00000002-2A55-4301-8EE5-DA3B740A7265}"/>
            </c:ext>
          </c:extLst>
        </c:ser>
        <c:ser>
          <c:idx val="3"/>
          <c:order val="3"/>
          <c:tx>
            <c:strRef>
              <c:f>Sheet1!$E$1</c:f>
              <c:strCache>
                <c:ptCount val="1"/>
                <c:pt idx="0">
                  <c:v>Somewhat more confident in electric vehicle batteries</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Sheet1!$E$2:$E$21</c:f>
              <c:numCache>
                <c:formatCode>General</c:formatCode>
                <c:ptCount val="20"/>
                <c:pt idx="0" formatCode="0%">
                  <c:v>0.1261123019041</c:v>
                </c:pt>
                <c:pt idx="2" formatCode="0%">
                  <c:v>0.14770317323339999</c:v>
                </c:pt>
                <c:pt idx="3" formatCode="0%">
                  <c:v>9.1664694970269994E-2</c:v>
                </c:pt>
                <c:pt idx="4" formatCode="0%">
                  <c:v>9.3363581732540002E-2</c:v>
                </c:pt>
                <c:pt idx="5" formatCode="0%">
                  <c:v>0.11789558588269999</c:v>
                </c:pt>
                <c:pt idx="6" formatCode="0%">
                  <c:v>0.1662049783823</c:v>
                </c:pt>
                <c:pt idx="7" formatCode="0%">
                  <c:v>8.9584524928680007E-2</c:v>
                </c:pt>
                <c:pt idx="9" formatCode="0%">
                  <c:v>0.13513870067479999</c:v>
                </c:pt>
                <c:pt idx="10" formatCode="0%">
                  <c:v>0.13507477137480001</c:v>
                </c:pt>
                <c:pt idx="11" formatCode="0%">
                  <c:v>0.10225400589</c:v>
                </c:pt>
                <c:pt idx="12" formatCode="0%">
                  <c:v>0.1325927563214</c:v>
                </c:pt>
                <c:pt idx="14" formatCode="0%">
                  <c:v>0.13536367105159999</c:v>
                </c:pt>
                <c:pt idx="15" formatCode="0%">
                  <c:v>0.1168609327565</c:v>
                </c:pt>
                <c:pt idx="17" formatCode="0%">
                  <c:v>0.146279816654</c:v>
                </c:pt>
                <c:pt idx="18" formatCode="0%">
                  <c:v>0.1238474725533</c:v>
                </c:pt>
                <c:pt idx="19" formatCode="0%">
                  <c:v>7.0920792731269999E-2</c:v>
                </c:pt>
              </c:numCache>
            </c:numRef>
          </c:val>
          <c:extLst>
            <c:ext xmlns:c16="http://schemas.microsoft.com/office/drawing/2014/chart" uri="{C3380CC4-5D6E-409C-BE32-E72D297353CC}">
              <c16:uniqueId val="{00000003-2A55-4301-8EE5-DA3B740A7265}"/>
            </c:ext>
          </c:extLst>
        </c:ser>
        <c:ser>
          <c:idx val="4"/>
          <c:order val="4"/>
          <c:tx>
            <c:strRef>
              <c:f>Sheet1!$F$1</c:f>
              <c:strCache>
                <c:ptCount val="1"/>
                <c:pt idx="0">
                  <c:v>Much more confident in electric vehicle batteries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Sheet1!$F$2:$F$21</c:f>
              <c:numCache>
                <c:formatCode>General</c:formatCode>
                <c:ptCount val="20"/>
                <c:pt idx="0" formatCode="0%">
                  <c:v>4.5303058602059999E-2</c:v>
                </c:pt>
                <c:pt idx="2" formatCode="0%">
                  <c:v>6.6352094915549997E-2</c:v>
                </c:pt>
                <c:pt idx="3" formatCode="0%">
                  <c:v>2.6528886873780001E-2</c:v>
                </c:pt>
                <c:pt idx="5" formatCode="0%">
                  <c:v>4.8712297942440003E-2</c:v>
                </c:pt>
                <c:pt idx="6" formatCode="0%">
                  <c:v>5.1648577926399999E-2</c:v>
                </c:pt>
                <c:pt idx="7" formatCode="0%">
                  <c:v>3.9072920234329997E-2</c:v>
                </c:pt>
                <c:pt idx="9" formatCode="0%">
                  <c:v>2.4148947208139999E-2</c:v>
                </c:pt>
                <c:pt idx="10" formatCode="0%">
                  <c:v>5.8203710746600003E-2</c:v>
                </c:pt>
                <c:pt idx="11" formatCode="0%">
                  <c:v>3.7720639220170001E-2</c:v>
                </c:pt>
                <c:pt idx="12" formatCode="0%">
                  <c:v>5.3979584325220001E-2</c:v>
                </c:pt>
                <c:pt idx="14" formatCode="0%">
                  <c:v>4.8739470706130002E-2</c:v>
                </c:pt>
                <c:pt idx="15" formatCode="0%">
                  <c:v>4.1866646497979998E-2</c:v>
                </c:pt>
                <c:pt idx="17" formatCode="0%">
                  <c:v>3.5415815583209997E-2</c:v>
                </c:pt>
                <c:pt idx="18" formatCode="0%">
                  <c:v>5.7655250505220003E-2</c:v>
                </c:pt>
                <c:pt idx="19" formatCode="0%">
                  <c:v>4.6206612667690002E-2</c:v>
                </c:pt>
              </c:numCache>
            </c:numRef>
          </c:val>
          <c:extLst>
            <c:ext xmlns:c16="http://schemas.microsoft.com/office/drawing/2014/chart" uri="{C3380CC4-5D6E-409C-BE32-E72D297353CC}">
              <c16:uniqueId val="{00000004-2A55-4301-8EE5-DA3B740A7265}"/>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87483030483422519"/>
          <c:w val="0.83833783251498251"/>
          <c:h val="0.1251696951657749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8496681685453"/>
          <c:y val="1.4846002935587998E-2"/>
          <c:w val="0.81454263877765687"/>
          <c:h val="0.8634611824576941"/>
        </c:manualLayout>
      </c:layout>
      <c:barChart>
        <c:barDir val="bar"/>
        <c:grouping val="percentStacked"/>
        <c:varyColors val="0"/>
        <c:ser>
          <c:idx val="0"/>
          <c:order val="0"/>
          <c:tx>
            <c:strRef>
              <c:f>Sheet1!$B$1</c:f>
              <c:strCache>
                <c:ptCount val="1"/>
                <c:pt idx="0">
                  <c:v>​​​​​​​I don’t know anything about them</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Sheet1!$B$2:$B$21</c:f>
              <c:numCache>
                <c:formatCode>General</c:formatCode>
                <c:ptCount val="20"/>
                <c:pt idx="0" formatCode="0%">
                  <c:v>9.6384935531650007E-2</c:v>
                </c:pt>
                <c:pt idx="2" formatCode="0%">
                  <c:v>6.1201059875869997E-2</c:v>
                </c:pt>
                <c:pt idx="3" formatCode="0%">
                  <c:v>8.6722884562210001E-2</c:v>
                </c:pt>
                <c:pt idx="4" formatCode="0%">
                  <c:v>0.10360358515320001</c:v>
                </c:pt>
                <c:pt idx="5" formatCode="0%">
                  <c:v>0.10549976988529999</c:v>
                </c:pt>
                <c:pt idx="6" formatCode="0%">
                  <c:v>9.666025865616E-2</c:v>
                </c:pt>
                <c:pt idx="7" formatCode="0%">
                  <c:v>0.1230693103833</c:v>
                </c:pt>
                <c:pt idx="9" formatCode="0%">
                  <c:v>0.1074875492015</c:v>
                </c:pt>
                <c:pt idx="10" formatCode="0%">
                  <c:v>8.622143840582E-2</c:v>
                </c:pt>
                <c:pt idx="11" formatCode="0%">
                  <c:v>0.1287328830311</c:v>
                </c:pt>
                <c:pt idx="12" formatCode="0%">
                  <c:v>7.1689422013330006E-2</c:v>
                </c:pt>
                <c:pt idx="14" formatCode="0%">
                  <c:v>6.5735215973439995E-2</c:v>
                </c:pt>
                <c:pt idx="15" formatCode="0%">
                  <c:v>0.1270346550899</c:v>
                </c:pt>
                <c:pt idx="17" formatCode="0%">
                  <c:v>8.7869458744609996E-2</c:v>
                </c:pt>
                <c:pt idx="18" formatCode="0%">
                  <c:v>9.2080848442539998E-2</c:v>
                </c:pt>
                <c:pt idx="19" formatCode="0%">
                  <c:v>0.13192724761499999</c:v>
                </c:pt>
              </c:numCache>
            </c:numRef>
          </c:val>
          <c:extLst>
            <c:ext xmlns:c16="http://schemas.microsoft.com/office/drawing/2014/chart" uri="{C3380CC4-5D6E-409C-BE32-E72D297353CC}">
              <c16:uniqueId val="{00000000-C712-44E5-90F0-9D43A70E19FA}"/>
            </c:ext>
          </c:extLst>
        </c:ser>
        <c:ser>
          <c:idx val="1"/>
          <c:order val="1"/>
          <c:tx>
            <c:strRef>
              <c:f>Sheet1!$C$1</c:f>
              <c:strCache>
                <c:ptCount val="1"/>
                <c:pt idx="0">
                  <c:v>I have very limited knowledge of them</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Sheet1!$C$2:$C$21</c:f>
              <c:numCache>
                <c:formatCode>General</c:formatCode>
                <c:ptCount val="20"/>
                <c:pt idx="0" formatCode="0%">
                  <c:v>0.4377310849844</c:v>
                </c:pt>
                <c:pt idx="2" formatCode="0%">
                  <c:v>0.45501433952289999</c:v>
                </c:pt>
                <c:pt idx="3" formatCode="0%">
                  <c:v>0.45200967371779999</c:v>
                </c:pt>
                <c:pt idx="4" formatCode="0%">
                  <c:v>0.48892446605849998</c:v>
                </c:pt>
                <c:pt idx="5" formatCode="0%">
                  <c:v>0.43819694491150002</c:v>
                </c:pt>
                <c:pt idx="6" formatCode="0%">
                  <c:v>0.3922441638186</c:v>
                </c:pt>
                <c:pt idx="7" formatCode="0%">
                  <c:v>0.46989680232249997</c:v>
                </c:pt>
                <c:pt idx="9" formatCode="0%">
                  <c:v>0.33590883084959999</c:v>
                </c:pt>
                <c:pt idx="10" formatCode="0%">
                  <c:v>0.41985391565829999</c:v>
                </c:pt>
                <c:pt idx="11" formatCode="0%">
                  <c:v>0.46369710403129999</c:v>
                </c:pt>
                <c:pt idx="12" formatCode="0%">
                  <c:v>0.49361500709869999</c:v>
                </c:pt>
                <c:pt idx="14" formatCode="0%">
                  <c:v>0.37051601705640003</c:v>
                </c:pt>
                <c:pt idx="15" formatCode="0%">
                  <c:v>0.50494615291239997</c:v>
                </c:pt>
                <c:pt idx="17" formatCode="0%">
                  <c:v>0.43519862559139999</c:v>
                </c:pt>
                <c:pt idx="18" formatCode="0%">
                  <c:v>0.43283731786750002</c:v>
                </c:pt>
                <c:pt idx="19" formatCode="0%">
                  <c:v>0.45670866676630001</c:v>
                </c:pt>
              </c:numCache>
            </c:numRef>
          </c:val>
          <c:extLst>
            <c:ext xmlns:c16="http://schemas.microsoft.com/office/drawing/2014/chart" uri="{C3380CC4-5D6E-409C-BE32-E72D297353CC}">
              <c16:uniqueId val="{00000001-C712-44E5-90F0-9D43A70E19FA}"/>
            </c:ext>
          </c:extLst>
        </c:ser>
        <c:ser>
          <c:idx val="2"/>
          <c:order val="2"/>
          <c:tx>
            <c:strRef>
              <c:f>Sheet1!$D$1</c:f>
              <c:strCache>
                <c:ptCount val="1"/>
                <c:pt idx="0">
                  <c:v>I have some knowledge of them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Sheet1!$D$2:$D$21</c:f>
              <c:numCache>
                <c:formatCode>General</c:formatCode>
                <c:ptCount val="20"/>
                <c:pt idx="0" formatCode="0%">
                  <c:v>0.33730552572580003</c:v>
                </c:pt>
                <c:pt idx="2" formatCode="0%">
                  <c:v>0.35642879512190001</c:v>
                </c:pt>
                <c:pt idx="3" formatCode="0%">
                  <c:v>0.33193279290970001</c:v>
                </c:pt>
                <c:pt idx="4" formatCode="0%">
                  <c:v>0.3418827479473</c:v>
                </c:pt>
                <c:pt idx="5" formatCode="0%">
                  <c:v>0.32583079440279999</c:v>
                </c:pt>
                <c:pt idx="6" formatCode="0%">
                  <c:v>0.33517196594019999</c:v>
                </c:pt>
                <c:pt idx="7" formatCode="0%">
                  <c:v>0.37356075012020001</c:v>
                </c:pt>
                <c:pt idx="9" formatCode="0%">
                  <c:v>0.41298379766600002</c:v>
                </c:pt>
                <c:pt idx="10" formatCode="0%">
                  <c:v>0.32938551153700002</c:v>
                </c:pt>
                <c:pt idx="11" formatCode="0%">
                  <c:v>0.3069364819107</c:v>
                </c:pt>
                <c:pt idx="12" formatCode="0%">
                  <c:v>0.32180034131399998</c:v>
                </c:pt>
                <c:pt idx="14" formatCode="0%">
                  <c:v>0.36923772863650001</c:v>
                </c:pt>
                <c:pt idx="15" formatCode="0%">
                  <c:v>0.30537332281500001</c:v>
                </c:pt>
                <c:pt idx="17" formatCode="0%">
                  <c:v>0.34722279302260001</c:v>
                </c:pt>
                <c:pt idx="18" formatCode="0%">
                  <c:v>0.33374454054340003</c:v>
                </c:pt>
                <c:pt idx="19" formatCode="0%">
                  <c:v>0.31585901999600002</c:v>
                </c:pt>
              </c:numCache>
            </c:numRef>
          </c:val>
          <c:extLst>
            <c:ext xmlns:c16="http://schemas.microsoft.com/office/drawing/2014/chart" uri="{C3380CC4-5D6E-409C-BE32-E72D297353CC}">
              <c16:uniqueId val="{00000002-C712-44E5-90F0-9D43A70E19FA}"/>
            </c:ext>
          </c:extLst>
        </c:ser>
        <c:ser>
          <c:idx val="3"/>
          <c:order val="3"/>
          <c:tx>
            <c:strRef>
              <c:f>Sheet1!$E$1</c:f>
              <c:strCache>
                <c:ptCount val="1"/>
                <c:pt idx="0">
                  <c:v>I have good knowledge of them</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Sheet1!$E$2:$E$21</c:f>
              <c:numCache>
                <c:formatCode>General</c:formatCode>
                <c:ptCount val="20"/>
                <c:pt idx="0" formatCode="0%">
                  <c:v>0.1054048535161</c:v>
                </c:pt>
                <c:pt idx="2" formatCode="0%">
                  <c:v>9.9599099164610003E-2</c:v>
                </c:pt>
                <c:pt idx="3" formatCode="0%">
                  <c:v>0.1201136256454</c:v>
                </c:pt>
                <c:pt idx="4" formatCode="0%">
                  <c:v>6.100498852709E-2</c:v>
                </c:pt>
                <c:pt idx="5" formatCode="0%">
                  <c:v>9.8975734859099995E-2</c:v>
                </c:pt>
                <c:pt idx="6" formatCode="0%">
                  <c:v>0.15389352343570001</c:v>
                </c:pt>
                <c:pt idx="7" formatCode="0%">
                  <c:v>2.1728855203809998E-2</c:v>
                </c:pt>
                <c:pt idx="9" formatCode="0%">
                  <c:v>0.13373296587860001</c:v>
                </c:pt>
                <c:pt idx="10" formatCode="0%">
                  <c:v>0.118660003596</c:v>
                </c:pt>
                <c:pt idx="11" formatCode="0%">
                  <c:v>7.8086698910690006E-2</c:v>
                </c:pt>
                <c:pt idx="12" formatCode="0%">
                  <c:v>9.9383594750019996E-2</c:v>
                </c:pt>
                <c:pt idx="14" formatCode="0%">
                  <c:v>0.15700902360310001</c:v>
                </c:pt>
                <c:pt idx="15" formatCode="0%">
                  <c:v>5.3800683429129997E-2</c:v>
                </c:pt>
                <c:pt idx="17" formatCode="0%">
                  <c:v>0.1016095105025</c:v>
                </c:pt>
                <c:pt idx="18" formatCode="0%">
                  <c:v>0.12090608319</c:v>
                </c:pt>
                <c:pt idx="19" formatCode="0%">
                  <c:v>8.0719043970500004E-2</c:v>
                </c:pt>
              </c:numCache>
            </c:numRef>
          </c:val>
          <c:extLst>
            <c:ext xmlns:c16="http://schemas.microsoft.com/office/drawing/2014/chart" uri="{C3380CC4-5D6E-409C-BE32-E72D297353CC}">
              <c16:uniqueId val="{00000003-C712-44E5-90F0-9D43A70E19FA}"/>
            </c:ext>
          </c:extLst>
        </c:ser>
        <c:ser>
          <c:idx val="4"/>
          <c:order val="4"/>
          <c:tx>
            <c:strRef>
              <c:f>Sheet1!$F$1</c:f>
              <c:strCache>
                <c:ptCount val="1"/>
                <c:pt idx="0">
                  <c:v>I know a lot about them</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Gill Sans Nova" panose="020B06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Total</c:v>
                </c:pt>
                <c:pt idx="2">
                  <c:v>BC</c:v>
                </c:pt>
                <c:pt idx="3">
                  <c:v>AB</c:v>
                </c:pt>
                <c:pt idx="4">
                  <c:v>SK/MB</c:v>
                </c:pt>
                <c:pt idx="5">
                  <c:v>ON</c:v>
                </c:pt>
                <c:pt idx="6">
                  <c:v>QC</c:v>
                </c:pt>
                <c:pt idx="7">
                  <c:v>ATL</c:v>
                </c:pt>
                <c:pt idx="9">
                  <c:v>18 to 29</c:v>
                </c:pt>
                <c:pt idx="10">
                  <c:v>30 to 44</c:v>
                </c:pt>
                <c:pt idx="11">
                  <c:v>45 to 59</c:v>
                </c:pt>
                <c:pt idx="12">
                  <c:v>60 and over</c:v>
                </c:pt>
                <c:pt idx="14">
                  <c:v>Male</c:v>
                </c:pt>
                <c:pt idx="15">
                  <c:v>Female</c:v>
                </c:pt>
                <c:pt idx="17">
                  <c:v>Urban</c:v>
                </c:pt>
                <c:pt idx="18">
                  <c:v>Suburban</c:v>
                </c:pt>
                <c:pt idx="19">
                  <c:v>Rural</c:v>
                </c:pt>
              </c:strCache>
            </c:strRef>
          </c:cat>
          <c:val>
            <c:numRef>
              <c:f>Sheet1!$F$2:$F$21</c:f>
              <c:numCache>
                <c:formatCode>General</c:formatCode>
                <c:ptCount val="20"/>
                <c:pt idx="0" formatCode="0%">
                  <c:v>2.3173600242050001E-2</c:v>
                </c:pt>
                <c:pt idx="2" formatCode="0%">
                  <c:v>2.7756706314700001E-2</c:v>
                </c:pt>
                <c:pt idx="3" formatCode="0%">
                  <c:v>9.2210231648820005E-3</c:v>
                </c:pt>
                <c:pt idx="5" formatCode="0%">
                  <c:v>3.1496755941289999E-2</c:v>
                </c:pt>
                <c:pt idx="6" formatCode="0%">
                  <c:v>2.203008814942E-2</c:v>
                </c:pt>
                <c:pt idx="7" formatCode="0%">
                  <c:v>1.1744281970150001E-2</c:v>
                </c:pt>
                <c:pt idx="9" formatCode="0%">
                  <c:v>9.886856404338E-3</c:v>
                </c:pt>
                <c:pt idx="10" formatCode="0%">
                  <c:v>4.5879130802940003E-2</c:v>
                </c:pt>
                <c:pt idx="11" formatCode="0%">
                  <c:v>2.2546832116209999E-2</c:v>
                </c:pt>
                <c:pt idx="12" formatCode="0%">
                  <c:v>1.3511634824E-2</c:v>
                </c:pt>
                <c:pt idx="14" formatCode="0%">
                  <c:v>3.750201473051E-2</c:v>
                </c:pt>
                <c:pt idx="15" formatCode="0%">
                  <c:v>8.8451857535919998E-3</c:v>
                </c:pt>
                <c:pt idx="17" formatCode="0%">
                  <c:v>2.809961213892E-2</c:v>
                </c:pt>
                <c:pt idx="18" formatCode="0%">
                  <c:v>2.0431209956480002E-2</c:v>
                </c:pt>
                <c:pt idx="19" formatCode="0%">
                  <c:v>1.478602165229E-2</c:v>
                </c:pt>
              </c:numCache>
            </c:numRef>
          </c:val>
          <c:extLst>
            <c:ext xmlns:c16="http://schemas.microsoft.com/office/drawing/2014/chart" uri="{C3380CC4-5D6E-409C-BE32-E72D297353CC}">
              <c16:uniqueId val="{00000004-C712-44E5-90F0-9D43A70E19FA}"/>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16166216748501752"/>
          <c:y val="0.89787980863467076"/>
          <c:w val="0.83833783251498251"/>
          <c:h val="0.1021201913653292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Avenir Black" panose="020B0803020203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bg2"/>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rgbClr val="BAE6FF"/>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rgbClr val="00B0F0"/>
              </a:solidFill>
              <a:ln>
                <a:noFill/>
              </a:ln>
              <a:effectLst/>
            </c:spPr>
            <c:extLst>
              <c:ext xmlns:c16="http://schemas.microsoft.com/office/drawing/2014/chart" uri="{C3380CC4-5D6E-409C-BE32-E72D297353CC}">
                <c16:uniqueId val="{00000009-CAB0-4D0D-B561-23DB71C2383C}"/>
              </c:ext>
            </c:extLst>
          </c:dPt>
          <c:dPt>
            <c:idx val="5"/>
            <c:invertIfNegative val="0"/>
            <c:bubble3D val="0"/>
            <c:spPr>
              <a:solidFill>
                <a:srgbClr val="0070C0"/>
              </a:solidFill>
              <a:ln>
                <a:noFill/>
              </a:ln>
              <a:effectLst/>
            </c:spPr>
            <c:extLst>
              <c:ext xmlns:c16="http://schemas.microsoft.com/office/drawing/2014/chart" uri="{C3380CC4-5D6E-409C-BE32-E72D297353CC}">
                <c16:uniqueId val="{0000000B-CAB0-4D0D-B561-23DB71C2383C}"/>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CAB0-4D0D-B561-23DB71C2383C}"/>
                </c:ext>
              </c:extLst>
            </c:dLbl>
            <c:dLbl>
              <c:idx val="5"/>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CAB0-4D0D-B561-23DB71C2383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Certain to choose an electric vehicle</c:v>
                </c:pt>
                <c:pt idx="1">
                  <c:v>Very likely to choose an electric vehicle</c:v>
                </c:pt>
                <c:pt idx="2">
                  <c:v>Inclined to choose an electric vehicle</c:v>
                </c:pt>
                <c:pt idx="3">
                  <c:v>Inclined to choose a gas vehicle</c:v>
                </c:pt>
                <c:pt idx="4">
                  <c:v>Very likely to choose a gas vehicle</c:v>
                </c:pt>
                <c:pt idx="5">
                  <c:v>Certain to choose a gas vehicle</c:v>
                </c:pt>
              </c:strCache>
            </c:strRef>
          </c:cat>
          <c:val>
            <c:numRef>
              <c:f>Sheet1!$B$2:$B$7</c:f>
              <c:numCache>
                <c:formatCode>0%</c:formatCode>
                <c:ptCount val="6"/>
                <c:pt idx="0">
                  <c:v>7.1465000915680005E-2</c:v>
                </c:pt>
                <c:pt idx="1">
                  <c:v>0.13288994883319999</c:v>
                </c:pt>
                <c:pt idx="2">
                  <c:v>0.2263689733974</c:v>
                </c:pt>
                <c:pt idx="3">
                  <c:v>0.22708965507279999</c:v>
                </c:pt>
                <c:pt idx="4">
                  <c:v>0.16970836994249999</c:v>
                </c:pt>
                <c:pt idx="5">
                  <c:v>0.17247805183859999</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56844663579719"/>
          <c:y val="1.7100597402072242E-2"/>
          <c:w val="0.69343155336420292"/>
          <c:h val="0.90829672597675581"/>
        </c:manualLayout>
      </c:layout>
      <c:barChart>
        <c:barDir val="bar"/>
        <c:grouping val="stacked"/>
        <c:varyColors val="0"/>
        <c:ser>
          <c:idx val="0"/>
          <c:order val="0"/>
          <c:tx>
            <c:strRef>
              <c:f>Sheet1!$B$1</c:f>
              <c:strCache>
                <c:ptCount val="1"/>
                <c:pt idx="0">
                  <c:v>1</c:v>
                </c:pt>
              </c:strCache>
            </c:strRef>
          </c:tx>
          <c:spPr>
            <a:solidFill>
              <a:schemeClr val="tx2"/>
            </a:solidFill>
            <a:ln>
              <a:solidFill>
                <a:schemeClr val="bg1"/>
              </a:solid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84C6-453A-B9F7-6609C0653F6A}"/>
                </c:ext>
              </c:extLst>
            </c:dLbl>
            <c:dLbl>
              <c:idx val="5"/>
              <c:delete val="1"/>
              <c:extLst>
                <c:ext xmlns:c15="http://schemas.microsoft.com/office/drawing/2012/chart" uri="{CE6537A1-D6FC-4f65-9D91-7224C49458BB}"/>
                <c:ext xmlns:c16="http://schemas.microsoft.com/office/drawing/2014/chart" uri="{C3380CC4-5D6E-409C-BE32-E72D297353CC}">
                  <c16:uniqueId val="{00000003-84C6-453A-B9F7-6609C0653F6A}"/>
                </c:ext>
              </c:extLst>
            </c:dLbl>
            <c:dLbl>
              <c:idx val="7"/>
              <c:delete val="1"/>
              <c:extLst>
                <c:ext xmlns:c15="http://schemas.microsoft.com/office/drawing/2012/chart" uri="{CE6537A1-D6FC-4f65-9D91-7224C49458BB}"/>
                <c:ext xmlns:c16="http://schemas.microsoft.com/office/drawing/2014/chart" uri="{C3380CC4-5D6E-409C-BE32-E72D297353CC}">
                  <c16:uniqueId val="{00000004-84C6-453A-B9F7-6609C0653F6A}"/>
                </c:ext>
              </c:extLst>
            </c:dLbl>
            <c:dLbl>
              <c:idx val="8"/>
              <c:delete val="1"/>
              <c:extLst>
                <c:ext xmlns:c15="http://schemas.microsoft.com/office/drawing/2012/chart" uri="{CE6537A1-D6FC-4f65-9D91-7224C49458BB}"/>
                <c:ext xmlns:c16="http://schemas.microsoft.com/office/drawing/2014/chart" uri="{C3380CC4-5D6E-409C-BE32-E72D297353CC}">
                  <c16:uniqueId val="{00000005-84C6-453A-B9F7-6609C0653F6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Environmental benefits</c:v>
                </c:pt>
                <c:pt idx="1">
                  <c:v>Cost savings</c:v>
                </c:pt>
                <c:pt idx="2">
                  <c:v>Government incentives</c:v>
                </c:pt>
                <c:pt idx="3">
                  <c:v>Efficiency (i.e., highly efficient motors)</c:v>
                </c:pt>
                <c:pt idx="4">
                  <c:v>Quiet and smooth operation</c:v>
                </c:pt>
                <c:pt idx="5">
                  <c:v>Advanced technology</c:v>
                </c:pt>
                <c:pt idx="6">
                  <c:v>Future-proofing as the world shifts towards sustainable transportation</c:v>
                </c:pt>
                <c:pt idx="7">
                  <c:v>Home charging convenience</c:v>
                </c:pt>
                <c:pt idx="8">
                  <c:v>Less maintenance required over time</c:v>
                </c:pt>
                <c:pt idx="9">
                  <c:v>Range improvement</c:v>
                </c:pt>
                <c:pt idx="10">
                  <c:v>Better performance (i.e., acceleration, speed)</c:v>
                </c:pt>
                <c:pt idx="11">
                  <c:v>Increased variety in makes and models that suit my preferences</c:v>
                </c:pt>
              </c:strCache>
            </c:strRef>
          </c:cat>
          <c:val>
            <c:numRef>
              <c:f>Sheet1!$B$2:$B$13</c:f>
              <c:numCache>
                <c:formatCode>0%</c:formatCode>
                <c:ptCount val="12"/>
                <c:pt idx="0">
                  <c:v>0.50697576061479999</c:v>
                </c:pt>
                <c:pt idx="1">
                  <c:v>0.2850883822693</c:v>
                </c:pt>
                <c:pt idx="2">
                  <c:v>5.1779849480229997E-2</c:v>
                </c:pt>
                <c:pt idx="3">
                  <c:v>5.0392858118210003E-2</c:v>
                </c:pt>
                <c:pt idx="4">
                  <c:v>1.3733040596E-2</c:v>
                </c:pt>
                <c:pt idx="5">
                  <c:v>1.8333802167049999E-2</c:v>
                </c:pt>
                <c:pt idx="6">
                  <c:v>3.0649375522089999E-2</c:v>
                </c:pt>
                <c:pt idx="7">
                  <c:v>9.6817527809380001E-3</c:v>
                </c:pt>
                <c:pt idx="8">
                  <c:v>2.4469687632830001E-2</c:v>
                </c:pt>
              </c:numCache>
            </c:numRef>
          </c:val>
          <c:extLst>
            <c:ext xmlns:c16="http://schemas.microsoft.com/office/drawing/2014/chart" uri="{C3380CC4-5D6E-409C-BE32-E72D297353CC}">
              <c16:uniqueId val="{00000000-8F71-44B6-ABB0-465BB4361F9C}"/>
            </c:ext>
          </c:extLst>
        </c:ser>
        <c:ser>
          <c:idx val="1"/>
          <c:order val="1"/>
          <c:tx>
            <c:strRef>
              <c:f>Sheet1!$C$1</c:f>
              <c:strCache>
                <c:ptCount val="1"/>
                <c:pt idx="0">
                  <c:v>2</c:v>
                </c:pt>
              </c:strCache>
            </c:strRef>
          </c:tx>
          <c:spPr>
            <a:solidFill>
              <a:schemeClr val="bg2"/>
            </a:solidFill>
            <a:ln>
              <a:solidFill>
                <a:schemeClr val="bg1"/>
              </a:solid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6-84C6-453A-B9F7-6609C0653F6A}"/>
                </c:ext>
              </c:extLst>
            </c:dLbl>
            <c:dLbl>
              <c:idx val="10"/>
              <c:delete val="1"/>
              <c:extLst>
                <c:ext xmlns:c15="http://schemas.microsoft.com/office/drawing/2012/chart" uri="{CE6537A1-D6FC-4f65-9D91-7224C49458BB}"/>
                <c:ext xmlns:c16="http://schemas.microsoft.com/office/drawing/2014/chart" uri="{C3380CC4-5D6E-409C-BE32-E72D297353CC}">
                  <c16:uniqueId val="{00000007-84C6-453A-B9F7-6609C0653F6A}"/>
                </c:ext>
              </c:extLst>
            </c:dLbl>
            <c:dLbl>
              <c:idx val="11"/>
              <c:delete val="1"/>
              <c:extLst>
                <c:ext xmlns:c15="http://schemas.microsoft.com/office/drawing/2012/chart" uri="{CE6537A1-D6FC-4f65-9D91-7224C49458BB}"/>
                <c:ext xmlns:c16="http://schemas.microsoft.com/office/drawing/2014/chart" uri="{C3380CC4-5D6E-409C-BE32-E72D297353CC}">
                  <c16:uniqueId val="{00000001-84C6-453A-B9F7-6609C0653F6A}"/>
                </c:ext>
              </c:extLst>
            </c:dLbl>
            <c:spPr>
              <a:noFill/>
              <a:ln>
                <a:noFill/>
              </a:ln>
              <a:effectLst/>
            </c:spPr>
            <c:txPr>
              <a:bodyPr rot="0" spcFirstLastPara="1" vertOverflow="ellipsis" vert="horz" wrap="square" anchor="ctr" anchorCtr="0"/>
              <a:lstStyle/>
              <a:p>
                <a:pPr algn="ctr">
                  <a:defRPr lang="en-US"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Environmental benefits</c:v>
                </c:pt>
                <c:pt idx="1">
                  <c:v>Cost savings</c:v>
                </c:pt>
                <c:pt idx="2">
                  <c:v>Government incentives</c:v>
                </c:pt>
                <c:pt idx="3">
                  <c:v>Efficiency (i.e., highly efficient motors)</c:v>
                </c:pt>
                <c:pt idx="4">
                  <c:v>Quiet and smooth operation</c:v>
                </c:pt>
                <c:pt idx="5">
                  <c:v>Advanced technology</c:v>
                </c:pt>
                <c:pt idx="6">
                  <c:v>Future-proofing as the world shifts towards sustainable transportation</c:v>
                </c:pt>
                <c:pt idx="7">
                  <c:v>Home charging convenience</c:v>
                </c:pt>
                <c:pt idx="8">
                  <c:v>Less maintenance required over time</c:v>
                </c:pt>
                <c:pt idx="9">
                  <c:v>Range improvement</c:v>
                </c:pt>
                <c:pt idx="10">
                  <c:v>Better performance (i.e., acceleration, speed)</c:v>
                </c:pt>
                <c:pt idx="11">
                  <c:v>Increased variety in makes and models that suit my preferences</c:v>
                </c:pt>
              </c:strCache>
            </c:strRef>
          </c:cat>
          <c:val>
            <c:numRef>
              <c:f>Sheet1!$C$2:$C$13</c:f>
              <c:numCache>
                <c:formatCode>0%</c:formatCode>
                <c:ptCount val="12"/>
                <c:pt idx="0">
                  <c:v>0.12992124744649999</c:v>
                </c:pt>
                <c:pt idx="1">
                  <c:v>0.21030286471580001</c:v>
                </c:pt>
                <c:pt idx="2">
                  <c:v>0.14565583902410001</c:v>
                </c:pt>
                <c:pt idx="3">
                  <c:v>9.1802061380300004E-2</c:v>
                </c:pt>
                <c:pt idx="4">
                  <c:v>9.5897875659010007E-2</c:v>
                </c:pt>
                <c:pt idx="5">
                  <c:v>8.250353052053E-2</c:v>
                </c:pt>
                <c:pt idx="6">
                  <c:v>6.7003275979060001E-2</c:v>
                </c:pt>
                <c:pt idx="7">
                  <c:v>6.9903264488650002E-2</c:v>
                </c:pt>
                <c:pt idx="8">
                  <c:v>5.6758623001170003E-2</c:v>
                </c:pt>
                <c:pt idx="9">
                  <c:v>2.6068038998650001E-2</c:v>
                </c:pt>
                <c:pt idx="10">
                  <c:v>1.9211737130250001E-2</c:v>
                </c:pt>
                <c:pt idx="11">
                  <c:v>7.7713737833179997E-3</c:v>
                </c:pt>
              </c:numCache>
            </c:numRef>
          </c:val>
          <c:extLst>
            <c:ext xmlns:c16="http://schemas.microsoft.com/office/drawing/2014/chart" uri="{C3380CC4-5D6E-409C-BE32-E72D297353CC}">
              <c16:uniqueId val="{00000001-8F71-44B6-ABB0-465BB4361F9C}"/>
            </c:ext>
          </c:extLst>
        </c:ser>
        <c:ser>
          <c:idx val="2"/>
          <c:order val="2"/>
          <c:tx>
            <c:strRef>
              <c:f>Sheet1!$D$1</c:f>
              <c:strCache>
                <c:ptCount val="1"/>
                <c:pt idx="0">
                  <c:v>3</c:v>
                </c:pt>
              </c:strCache>
            </c:strRef>
          </c:tx>
          <c:spPr>
            <a:solidFill>
              <a:schemeClr val="accent3"/>
            </a:solidFill>
            <a:ln>
              <a:solidFill>
                <a:schemeClr val="bg1"/>
              </a:solidFill>
            </a:ln>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0-84C6-453A-B9F7-6609C0653F6A}"/>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Environmental benefits</c:v>
                </c:pt>
                <c:pt idx="1">
                  <c:v>Cost savings</c:v>
                </c:pt>
                <c:pt idx="2">
                  <c:v>Government incentives</c:v>
                </c:pt>
                <c:pt idx="3">
                  <c:v>Efficiency (i.e., highly efficient motors)</c:v>
                </c:pt>
                <c:pt idx="4">
                  <c:v>Quiet and smooth operation</c:v>
                </c:pt>
                <c:pt idx="5">
                  <c:v>Advanced technology</c:v>
                </c:pt>
                <c:pt idx="6">
                  <c:v>Future-proofing as the world shifts towards sustainable transportation</c:v>
                </c:pt>
                <c:pt idx="7">
                  <c:v>Home charging convenience</c:v>
                </c:pt>
                <c:pt idx="8">
                  <c:v>Less maintenance required over time</c:v>
                </c:pt>
                <c:pt idx="9">
                  <c:v>Range improvement</c:v>
                </c:pt>
                <c:pt idx="10">
                  <c:v>Better performance (i.e., acceleration, speed)</c:v>
                </c:pt>
                <c:pt idx="11">
                  <c:v>Increased variety in makes and models that suit my preferences</c:v>
                </c:pt>
              </c:strCache>
            </c:strRef>
          </c:cat>
          <c:val>
            <c:numRef>
              <c:f>Sheet1!$D$2:$D$13</c:f>
              <c:numCache>
                <c:formatCode>0%</c:formatCode>
                <c:ptCount val="12"/>
                <c:pt idx="0">
                  <c:v>7.9200014455099998E-2</c:v>
                </c:pt>
                <c:pt idx="1">
                  <c:v>8.1474397420440006E-2</c:v>
                </c:pt>
                <c:pt idx="2">
                  <c:v>0.139042426877</c:v>
                </c:pt>
                <c:pt idx="3">
                  <c:v>9.5218550847880001E-2</c:v>
                </c:pt>
                <c:pt idx="4">
                  <c:v>0.1098599827594</c:v>
                </c:pt>
                <c:pt idx="5">
                  <c:v>0.1107119340582</c:v>
                </c:pt>
                <c:pt idx="6">
                  <c:v>8.8023728005080001E-2</c:v>
                </c:pt>
                <c:pt idx="7">
                  <c:v>0.103090712302</c:v>
                </c:pt>
                <c:pt idx="8">
                  <c:v>8.8852682017749998E-2</c:v>
                </c:pt>
                <c:pt idx="9">
                  <c:v>4.343560647973E-2</c:v>
                </c:pt>
                <c:pt idx="10">
                  <c:v>3.894793948427E-2</c:v>
                </c:pt>
                <c:pt idx="11">
                  <c:v>1.9342293165769998E-2</c:v>
                </c:pt>
              </c:numCache>
            </c:numRef>
          </c:val>
          <c:extLst>
            <c:ext xmlns:c16="http://schemas.microsoft.com/office/drawing/2014/chart" uri="{C3380CC4-5D6E-409C-BE32-E72D297353CC}">
              <c16:uniqueId val="{00000002-8F71-44B6-ABB0-465BB4361F9C}"/>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00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max val="1"/>
        </c:scaling>
        <c:delete val="1"/>
        <c:axPos val="t"/>
        <c:numFmt formatCode="0%" sourceLinked="1"/>
        <c:majorTickMark val="out"/>
        <c:minorTickMark val="none"/>
        <c:tickLblPos val="nextTo"/>
        <c:crossAx val="639188936"/>
        <c:crosses val="autoZero"/>
        <c:crossBetween val="between"/>
      </c:valAx>
      <c:spPr>
        <a:noFill/>
        <a:ln>
          <a:noFill/>
        </a:ln>
        <a:effectLst/>
      </c:spPr>
    </c:plotArea>
    <c:legend>
      <c:legendPos val="b"/>
      <c:layout>
        <c:manualLayout>
          <c:xMode val="edge"/>
          <c:yMode val="edge"/>
          <c:x val="0.2910927399646514"/>
          <c:y val="0.93040993954191975"/>
          <c:w val="9.9705953065440639E-2"/>
          <c:h val="6.936629309253995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600" b="1">
          <a:solidFill>
            <a:schemeClr val="tx1"/>
          </a:solidFill>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56844663579719"/>
          <c:y val="1.7100597402072242E-2"/>
          <c:w val="0.6615929040716394"/>
          <c:h val="0.90829672597675581"/>
        </c:manualLayout>
      </c:layout>
      <c:barChart>
        <c:barDir val="bar"/>
        <c:grouping val="percentStacked"/>
        <c:varyColors val="0"/>
        <c:ser>
          <c:idx val="0"/>
          <c:order val="0"/>
          <c:tx>
            <c:strRef>
              <c:f>Sheet1!$B$1</c:f>
              <c:strCache>
                <c:ptCount val="1"/>
                <c:pt idx="0">
                  <c:v>Yes</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Federal - $5k rebate (n=1500)</c:v>
                </c:pt>
                <c:pt idx="1">
                  <c:v>BC - $4k rebate (n=202)</c:v>
                </c:pt>
                <c:pt idx="2">
                  <c:v>NB - $5k rebate (n=29)</c:v>
                </c:pt>
                <c:pt idx="3">
                  <c:v>NFLD - $2.5k rebate (n=15*)</c:v>
                </c:pt>
                <c:pt idx="4">
                  <c:v>NS - $3k rebate (n=51)</c:v>
                </c:pt>
                <c:pt idx="5">
                  <c:v>QC - $7k rebate (n=329)</c:v>
                </c:pt>
                <c:pt idx="6">
                  <c:v>PEI - $5k rebate (n=8*)</c:v>
                </c:pt>
              </c:strCache>
            </c:strRef>
          </c:cat>
          <c:val>
            <c:numRef>
              <c:f>Sheet1!$B$2:$B$8</c:f>
              <c:numCache>
                <c:formatCode>0%</c:formatCode>
                <c:ptCount val="7"/>
                <c:pt idx="0">
                  <c:v>0.45</c:v>
                </c:pt>
                <c:pt idx="1">
                  <c:v>0.42</c:v>
                </c:pt>
                <c:pt idx="2">
                  <c:v>0.38</c:v>
                </c:pt>
                <c:pt idx="3">
                  <c:v>0.49</c:v>
                </c:pt>
                <c:pt idx="4">
                  <c:v>0.21</c:v>
                </c:pt>
                <c:pt idx="5">
                  <c:v>0.49</c:v>
                </c:pt>
                <c:pt idx="6">
                  <c:v>0.6</c:v>
                </c:pt>
              </c:numCache>
            </c:numRef>
          </c:val>
          <c:extLst>
            <c:ext xmlns:c16="http://schemas.microsoft.com/office/drawing/2014/chart" uri="{C3380CC4-5D6E-409C-BE32-E72D297353CC}">
              <c16:uniqueId val="{00000000-5906-4C69-AE30-3FC1FB793AA3}"/>
            </c:ext>
          </c:extLst>
        </c:ser>
        <c:ser>
          <c:idx val="1"/>
          <c:order val="1"/>
          <c:tx>
            <c:strRef>
              <c:f>Sheet1!$C$1</c:f>
              <c:strCache>
                <c:ptCount val="1"/>
                <c:pt idx="0">
                  <c:v>No</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anchor="ctr" anchorCtr="0"/>
              <a:lstStyle/>
              <a:p>
                <a:pPr algn="ctr">
                  <a:defRPr lang="en-US"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Federal - $5k rebate (n=1500)</c:v>
                </c:pt>
                <c:pt idx="1">
                  <c:v>BC - $4k rebate (n=202)</c:v>
                </c:pt>
                <c:pt idx="2">
                  <c:v>NB - $5k rebate (n=29)</c:v>
                </c:pt>
                <c:pt idx="3">
                  <c:v>NFLD - $2.5k rebate (n=15*)</c:v>
                </c:pt>
                <c:pt idx="4">
                  <c:v>NS - $3k rebate (n=51)</c:v>
                </c:pt>
                <c:pt idx="5">
                  <c:v>QC - $7k rebate (n=329)</c:v>
                </c:pt>
                <c:pt idx="6">
                  <c:v>PEI - $5k rebate (n=8*)</c:v>
                </c:pt>
              </c:strCache>
            </c:strRef>
          </c:cat>
          <c:val>
            <c:numRef>
              <c:f>Sheet1!$C$2:$C$8</c:f>
              <c:numCache>
                <c:formatCode>0%</c:formatCode>
                <c:ptCount val="7"/>
                <c:pt idx="0">
                  <c:v>0.55000000000000004</c:v>
                </c:pt>
                <c:pt idx="1">
                  <c:v>0.57999999999999996</c:v>
                </c:pt>
                <c:pt idx="2">
                  <c:v>0.62</c:v>
                </c:pt>
                <c:pt idx="3">
                  <c:v>0.51</c:v>
                </c:pt>
                <c:pt idx="4">
                  <c:v>0.79</c:v>
                </c:pt>
                <c:pt idx="5">
                  <c:v>0.51</c:v>
                </c:pt>
                <c:pt idx="6">
                  <c:v>0.4</c:v>
                </c:pt>
              </c:numCache>
            </c:numRef>
          </c:val>
          <c:extLst>
            <c:ext xmlns:c16="http://schemas.microsoft.com/office/drawing/2014/chart" uri="{C3380CC4-5D6E-409C-BE32-E72D297353CC}">
              <c16:uniqueId val="{00000001-5906-4C69-AE30-3FC1FB793AA3}"/>
            </c:ext>
          </c:extLst>
        </c:ser>
        <c:dLbls>
          <c:dLblPos val="ctr"/>
          <c:showLegendKey val="0"/>
          <c:showVal val="1"/>
          <c:showCatName val="0"/>
          <c:showSerName val="0"/>
          <c:showPercent val="0"/>
          <c:showBubbleSize val="0"/>
        </c:dLbls>
        <c:gapWidth val="35"/>
        <c:overlap val="100"/>
        <c:axId val="639188936"/>
        <c:axId val="639189720"/>
      </c:barChart>
      <c:catAx>
        <c:axId val="639188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200" b="1" i="0" u="none" strike="noStrike" kern="1200" baseline="0">
                <a:solidFill>
                  <a:schemeClr val="tx1"/>
                </a:solidFill>
                <a:latin typeface="Gill Sans Nova" panose="020B0602020104020203" pitchFamily="34" charset="0"/>
                <a:ea typeface="+mn-ea"/>
                <a:cs typeface="+mn-cs"/>
              </a:defRPr>
            </a:pPr>
            <a:endParaRPr lang="en-US"/>
          </a:p>
        </c:txPr>
        <c:crossAx val="639189720"/>
        <c:crosses val="autoZero"/>
        <c:auto val="1"/>
        <c:lblAlgn val="ctr"/>
        <c:lblOffset val="100"/>
        <c:noMultiLvlLbl val="0"/>
      </c:catAx>
      <c:valAx>
        <c:axId val="639189720"/>
        <c:scaling>
          <c:orientation val="minMax"/>
        </c:scaling>
        <c:delete val="1"/>
        <c:axPos val="t"/>
        <c:numFmt formatCode="0%" sourceLinked="1"/>
        <c:majorTickMark val="none"/>
        <c:minorTickMark val="none"/>
        <c:tickLblPos val="nextTo"/>
        <c:crossAx val="639188936"/>
        <c:crosses val="autoZero"/>
        <c:crossBetween val="between"/>
      </c:valAx>
      <c:spPr>
        <a:noFill/>
        <a:ln>
          <a:noFill/>
        </a:ln>
        <a:effectLst/>
      </c:spPr>
    </c:plotArea>
    <c:legend>
      <c:legendPos val="b"/>
      <c:layout>
        <c:manualLayout>
          <c:xMode val="edge"/>
          <c:yMode val="edge"/>
          <c:x val="0.2910927399646514"/>
          <c:y val="0.93040993954191975"/>
          <c:w val="0.70890728940601644"/>
          <c:h val="6.95900604580801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showDLblsOverMax val="0"/>
  </c:chart>
  <c:spPr>
    <a:noFill/>
    <a:ln>
      <a:noFill/>
    </a:ln>
    <a:effectLst/>
  </c:spPr>
  <c:txPr>
    <a:bodyPr/>
    <a:lstStyle/>
    <a:p>
      <a:pPr>
        <a:defRPr sz="1600" b="1">
          <a:solidFill>
            <a:schemeClr val="tx1"/>
          </a:solidFill>
          <a:latin typeface="+mn-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solidFill>
              <a:schemeClr val="accent1"/>
            </a:solidFill>
            <a:ln>
              <a:noFill/>
            </a:ln>
            <a:effectLst/>
          </c:spPr>
          <c:dPt>
            <c:idx val="0"/>
            <c:bubble3D val="0"/>
            <c:spPr>
              <a:solidFill>
                <a:schemeClr val="bg2"/>
              </a:solidFill>
              <a:ln>
                <a:noFill/>
              </a:ln>
              <a:effectLst/>
            </c:spPr>
            <c:extLst>
              <c:ext xmlns:c16="http://schemas.microsoft.com/office/drawing/2014/chart" uri="{C3380CC4-5D6E-409C-BE32-E72D297353CC}">
                <c16:uniqueId val="{00000001-502D-4F3A-9E98-41C08706BB62}"/>
              </c:ext>
            </c:extLst>
          </c:dPt>
          <c:dPt>
            <c:idx val="1"/>
            <c:bubble3D val="0"/>
            <c:spPr>
              <a:solidFill>
                <a:schemeClr val="accent5"/>
              </a:solidFill>
              <a:ln>
                <a:noFill/>
              </a:ln>
              <a:effectLst/>
            </c:spPr>
            <c:extLst>
              <c:ext xmlns:c16="http://schemas.microsoft.com/office/drawing/2014/chart" uri="{C3380CC4-5D6E-409C-BE32-E72D297353CC}">
                <c16:uniqueId val="{00000003-502D-4F3A-9E98-41C08706BB62}"/>
              </c:ext>
            </c:extLst>
          </c:dPt>
          <c:dLbls>
            <c:spPr>
              <a:noFill/>
              <a:ln>
                <a:noFill/>
              </a:ln>
              <a:effectLst/>
            </c:spPr>
            <c:txPr>
              <a:bodyPr wrap="square" lIns="38100" tIns="19050" rIns="38100" bIns="19050" anchor="ctr">
                <a:spAutoFit/>
              </a:bodyPr>
              <a:lstStyle/>
              <a:p>
                <a:pPr>
                  <a:defRPr sz="20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0.2209529517403</c:v>
                </c:pt>
                <c:pt idx="1">
                  <c:v>0.77904704825969995</c:v>
                </c:pt>
              </c:numCache>
            </c:numRef>
          </c:val>
          <c:extLst>
            <c:ext xmlns:c16="http://schemas.microsoft.com/office/drawing/2014/chart" uri="{C3380CC4-5D6E-409C-BE32-E72D297353CC}">
              <c16:uniqueId val="{00000004-502D-4F3A-9E98-41C08706BB62}"/>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4527834206595289"/>
          <c:y val="0.41431344097450068"/>
          <c:w val="0.24665687038404688"/>
          <c:h val="0.17137311805099861"/>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j-lt"/>
              <a:ea typeface="+mn-ea"/>
              <a:cs typeface="+mn-cs"/>
            </a:defRPr>
          </a:pPr>
          <a:endParaRPr lang="en-US"/>
        </a:p>
      </c:txPr>
    </c:legend>
    <c:plotVisOnly val="1"/>
    <c:dispBlanksAs val="gap"/>
    <c:showDLblsOverMax val="0"/>
    <c:extLs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9537974895964"/>
          <c:y val="3.2799109329268779E-2"/>
          <c:w val="0.66903331693873824"/>
          <c:h val="0.93440178134146246"/>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CAB0-4D0D-B561-23DB71C2383C}"/>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CAB0-4D0D-B561-23DB71C2383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AB0-4D0D-B561-23DB71C2383C}"/>
              </c:ext>
            </c:extLst>
          </c:dPt>
          <c:dPt>
            <c:idx val="3"/>
            <c:invertIfNegative val="0"/>
            <c:bubble3D val="0"/>
            <c:spPr>
              <a:solidFill>
                <a:schemeClr val="bg2"/>
              </a:solidFill>
              <a:ln>
                <a:noFill/>
              </a:ln>
              <a:effectLst/>
            </c:spPr>
            <c:extLst>
              <c:ext xmlns:c16="http://schemas.microsoft.com/office/drawing/2014/chart" uri="{C3380CC4-5D6E-409C-BE32-E72D297353CC}">
                <c16:uniqueId val="{00000007-CAB0-4D0D-B561-23DB71C2383C}"/>
              </c:ext>
            </c:extLst>
          </c:dPt>
          <c:dPt>
            <c:idx val="4"/>
            <c:invertIfNegative val="0"/>
            <c:bubble3D val="0"/>
            <c:spPr>
              <a:solidFill>
                <a:schemeClr val="tx2"/>
              </a:solidFill>
              <a:ln>
                <a:noFill/>
              </a:ln>
              <a:effectLst/>
            </c:spPr>
            <c:extLst>
              <c:ext xmlns:c16="http://schemas.microsoft.com/office/drawing/2014/chart" uri="{C3380CC4-5D6E-409C-BE32-E72D297353CC}">
                <c16:uniqueId val="{00000009-CAB0-4D0D-B561-23DB71C2383C}"/>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B0-4D0D-B561-23DB71C2383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AB0-4D0D-B561-23DB71C2383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AB0-4D0D-B561-23DB71C2383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AB0-4D0D-B561-23DB71C2383C}"/>
                </c:ext>
              </c:extLst>
            </c:dLbl>
            <c:dLbl>
              <c:idx val="4"/>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201E30"/>
                      </a:solidFill>
                      <a:latin typeface="Gill Sans Nova" panose="020B06020201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CAB0-4D0D-B561-23DB71C2383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01E30"/>
                    </a:solidFill>
                    <a:latin typeface="Gill Sans Nova Light" panose="020B03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Costs are much more expensive to recharge an electric vehicle</c:v>
                </c:pt>
                <c:pt idx="1">
                  <c:v>Costs are more expensive to recharge an electric vehicle</c:v>
                </c:pt>
                <c:pt idx="2">
                  <c:v>Costs are about the same for both</c:v>
                </c:pt>
                <c:pt idx="3">
                  <c:v>Costs are somewhat less expensive to recharge an electric vehicle</c:v>
                </c:pt>
                <c:pt idx="4">
                  <c:v>Costs are much less expensive to recharge an electric vehicle</c:v>
                </c:pt>
              </c:strCache>
            </c:strRef>
          </c:cat>
          <c:val>
            <c:numRef>
              <c:f>Sheet1!$B$2:$B$6</c:f>
              <c:numCache>
                <c:formatCode>0%</c:formatCode>
                <c:ptCount val="5"/>
                <c:pt idx="0">
                  <c:v>9.8114380012109995E-2</c:v>
                </c:pt>
                <c:pt idx="1">
                  <c:v>0.1418656176384</c:v>
                </c:pt>
                <c:pt idx="2">
                  <c:v>0.25255097605510002</c:v>
                </c:pt>
                <c:pt idx="3">
                  <c:v>0.2942750012841</c:v>
                </c:pt>
                <c:pt idx="4">
                  <c:v>0.21319402501029999</c:v>
                </c:pt>
              </c:numCache>
            </c:numRef>
          </c:val>
          <c:extLst>
            <c:ext xmlns:c16="http://schemas.microsoft.com/office/drawing/2014/chart" uri="{C3380CC4-5D6E-409C-BE32-E72D297353CC}">
              <c16:uniqueId val="{0000000A-CAB0-4D0D-B561-23DB71C2383C}"/>
            </c:ext>
          </c:extLst>
        </c:ser>
        <c:dLbls>
          <c:dLblPos val="ctr"/>
          <c:showLegendKey val="0"/>
          <c:showVal val="1"/>
          <c:showCatName val="0"/>
          <c:showSerName val="0"/>
          <c:showPercent val="0"/>
          <c:showBubbleSize val="0"/>
        </c:dLbls>
        <c:gapWidth val="23"/>
        <c:axId val="1222022736"/>
        <c:axId val="1221969440"/>
      </c:barChart>
      <c:catAx>
        <c:axId val="12220227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400" b="1" i="0" u="none" strike="noStrike" kern="1200" baseline="0">
                <a:solidFill>
                  <a:schemeClr val="tx1"/>
                </a:solidFill>
                <a:latin typeface="Gill Sans Nova" panose="020B0602020104020203" pitchFamily="34" charset="0"/>
                <a:ea typeface="+mn-ea"/>
                <a:cs typeface="+mn-cs"/>
              </a:defRPr>
            </a:pPr>
            <a:endParaRPr lang="en-US"/>
          </a:p>
        </c:txPr>
        <c:crossAx val="1221969440"/>
        <c:crosses val="autoZero"/>
        <c:auto val="0"/>
        <c:lblAlgn val="ctr"/>
        <c:lblOffset val="100"/>
        <c:noMultiLvlLbl val="0"/>
      </c:catAx>
      <c:valAx>
        <c:axId val="1221969440"/>
        <c:scaling>
          <c:orientation val="minMax"/>
          <c:max val="1"/>
        </c:scaling>
        <c:delete val="1"/>
        <c:axPos val="t"/>
        <c:numFmt formatCode="0%" sourceLinked="1"/>
        <c:majorTickMark val="out"/>
        <c:minorTickMark val="none"/>
        <c:tickLblPos val="nextTo"/>
        <c:crossAx val="1222022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73D64-8C9F-7040-B05D-76618C5C4AE9}"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30F93-8BBB-434B-9F1E-2D719C717F34}" type="slidenum">
              <a:rPr lang="en-US" smtClean="0"/>
              <a:t>‹#›</a:t>
            </a:fld>
            <a:endParaRPr lang="en-US"/>
          </a:p>
        </p:txBody>
      </p:sp>
    </p:spTree>
    <p:extLst>
      <p:ext uri="{BB962C8B-B14F-4D97-AF65-F5344CB8AC3E}">
        <p14:creationId xmlns:p14="http://schemas.microsoft.com/office/powerpoint/2010/main" val="69107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FFFFFF"/>
              </a:solidFill>
              <a:effectLst/>
              <a:latin typeface="Söhne"/>
            </a:endParaRPr>
          </a:p>
        </p:txBody>
      </p:sp>
      <p:sp>
        <p:nvSpPr>
          <p:cNvPr id="4" name="Slide Number Placeholder 3"/>
          <p:cNvSpPr>
            <a:spLocks noGrp="1"/>
          </p:cNvSpPr>
          <p:nvPr>
            <p:ph type="sldNum" sz="quarter" idx="5"/>
          </p:nvPr>
        </p:nvSpPr>
        <p:spPr/>
        <p:txBody>
          <a:bodyPr/>
          <a:lstStyle/>
          <a:p>
            <a:fld id="{F0330F93-8BBB-434B-9F1E-2D719C717F34}" type="slidenum">
              <a:rPr lang="en-US" smtClean="0"/>
              <a:t>4</a:t>
            </a:fld>
            <a:endParaRPr lang="en-US"/>
          </a:p>
        </p:txBody>
      </p:sp>
    </p:spTree>
    <p:extLst>
      <p:ext uri="{BB962C8B-B14F-4D97-AF65-F5344CB8AC3E}">
        <p14:creationId xmlns:p14="http://schemas.microsoft.com/office/powerpoint/2010/main" val="1747243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18</a:t>
            </a:fld>
            <a:endParaRPr lang="en-US"/>
          </a:p>
        </p:txBody>
      </p:sp>
    </p:spTree>
    <p:extLst>
      <p:ext uri="{BB962C8B-B14F-4D97-AF65-F5344CB8AC3E}">
        <p14:creationId xmlns:p14="http://schemas.microsoft.com/office/powerpoint/2010/main" val="7324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20</a:t>
            </a:fld>
            <a:endParaRPr lang="en-US"/>
          </a:p>
        </p:txBody>
      </p:sp>
    </p:spTree>
    <p:extLst>
      <p:ext uri="{BB962C8B-B14F-4D97-AF65-F5344CB8AC3E}">
        <p14:creationId xmlns:p14="http://schemas.microsoft.com/office/powerpoint/2010/main" val="351278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21</a:t>
            </a:fld>
            <a:endParaRPr lang="en-US"/>
          </a:p>
        </p:txBody>
      </p:sp>
    </p:spTree>
    <p:extLst>
      <p:ext uri="{BB962C8B-B14F-4D97-AF65-F5344CB8AC3E}">
        <p14:creationId xmlns:p14="http://schemas.microsoft.com/office/powerpoint/2010/main" val="2531010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23</a:t>
            </a:fld>
            <a:endParaRPr lang="en-US"/>
          </a:p>
        </p:txBody>
      </p:sp>
    </p:spTree>
    <p:extLst>
      <p:ext uri="{BB962C8B-B14F-4D97-AF65-F5344CB8AC3E}">
        <p14:creationId xmlns:p14="http://schemas.microsoft.com/office/powerpoint/2010/main" val="2880303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24</a:t>
            </a:fld>
            <a:endParaRPr lang="en-US"/>
          </a:p>
        </p:txBody>
      </p:sp>
    </p:spTree>
    <p:extLst>
      <p:ext uri="{BB962C8B-B14F-4D97-AF65-F5344CB8AC3E}">
        <p14:creationId xmlns:p14="http://schemas.microsoft.com/office/powerpoint/2010/main" val="1609979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25</a:t>
            </a:fld>
            <a:endParaRPr lang="en-US"/>
          </a:p>
        </p:txBody>
      </p:sp>
    </p:spTree>
    <p:extLst>
      <p:ext uri="{BB962C8B-B14F-4D97-AF65-F5344CB8AC3E}">
        <p14:creationId xmlns:p14="http://schemas.microsoft.com/office/powerpoint/2010/main" val="855597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26</a:t>
            </a:fld>
            <a:endParaRPr lang="en-US"/>
          </a:p>
        </p:txBody>
      </p:sp>
    </p:spTree>
    <p:extLst>
      <p:ext uri="{BB962C8B-B14F-4D97-AF65-F5344CB8AC3E}">
        <p14:creationId xmlns:p14="http://schemas.microsoft.com/office/powerpoint/2010/main" val="3870260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27</a:t>
            </a:fld>
            <a:endParaRPr lang="en-US"/>
          </a:p>
        </p:txBody>
      </p:sp>
    </p:spTree>
    <p:extLst>
      <p:ext uri="{BB962C8B-B14F-4D97-AF65-F5344CB8AC3E}">
        <p14:creationId xmlns:p14="http://schemas.microsoft.com/office/powerpoint/2010/main" val="3870507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28</a:t>
            </a:fld>
            <a:endParaRPr lang="en-US"/>
          </a:p>
        </p:txBody>
      </p:sp>
    </p:spTree>
    <p:extLst>
      <p:ext uri="{BB962C8B-B14F-4D97-AF65-F5344CB8AC3E}">
        <p14:creationId xmlns:p14="http://schemas.microsoft.com/office/powerpoint/2010/main" val="4170826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29</a:t>
            </a:fld>
            <a:endParaRPr lang="en-US"/>
          </a:p>
        </p:txBody>
      </p:sp>
    </p:spTree>
    <p:extLst>
      <p:ext uri="{BB962C8B-B14F-4D97-AF65-F5344CB8AC3E}">
        <p14:creationId xmlns:p14="http://schemas.microsoft.com/office/powerpoint/2010/main" val="189346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b="0" i="0" dirty="0">
              <a:solidFill>
                <a:srgbClr val="FFFFFF"/>
              </a:solidFill>
              <a:effectLst/>
              <a:latin typeface="Söhne"/>
            </a:endParaRPr>
          </a:p>
        </p:txBody>
      </p:sp>
      <p:sp>
        <p:nvSpPr>
          <p:cNvPr id="4" name="Slide Number Placeholder 3"/>
          <p:cNvSpPr>
            <a:spLocks noGrp="1"/>
          </p:cNvSpPr>
          <p:nvPr>
            <p:ph type="sldNum" sz="quarter" idx="5"/>
          </p:nvPr>
        </p:nvSpPr>
        <p:spPr/>
        <p:txBody>
          <a:bodyPr/>
          <a:lstStyle/>
          <a:p>
            <a:fld id="{F0330F93-8BBB-434B-9F1E-2D719C717F34}" type="slidenum">
              <a:rPr lang="en-US" smtClean="0"/>
              <a:t>5</a:t>
            </a:fld>
            <a:endParaRPr lang="en-US"/>
          </a:p>
        </p:txBody>
      </p:sp>
    </p:spTree>
    <p:extLst>
      <p:ext uri="{BB962C8B-B14F-4D97-AF65-F5344CB8AC3E}">
        <p14:creationId xmlns:p14="http://schemas.microsoft.com/office/powerpoint/2010/main" val="1854965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30</a:t>
            </a:fld>
            <a:endParaRPr lang="en-US"/>
          </a:p>
        </p:txBody>
      </p:sp>
    </p:spTree>
    <p:extLst>
      <p:ext uri="{BB962C8B-B14F-4D97-AF65-F5344CB8AC3E}">
        <p14:creationId xmlns:p14="http://schemas.microsoft.com/office/powerpoint/2010/main" val="924515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32</a:t>
            </a:fld>
            <a:endParaRPr lang="en-US"/>
          </a:p>
        </p:txBody>
      </p:sp>
    </p:spTree>
    <p:extLst>
      <p:ext uri="{BB962C8B-B14F-4D97-AF65-F5344CB8AC3E}">
        <p14:creationId xmlns:p14="http://schemas.microsoft.com/office/powerpoint/2010/main" val="408405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36</a:t>
            </a:fld>
            <a:endParaRPr lang="en-US"/>
          </a:p>
        </p:txBody>
      </p:sp>
    </p:spTree>
    <p:extLst>
      <p:ext uri="{BB962C8B-B14F-4D97-AF65-F5344CB8AC3E}">
        <p14:creationId xmlns:p14="http://schemas.microsoft.com/office/powerpoint/2010/main" val="2668279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37</a:t>
            </a:fld>
            <a:endParaRPr lang="en-US"/>
          </a:p>
        </p:txBody>
      </p:sp>
    </p:spTree>
    <p:extLst>
      <p:ext uri="{BB962C8B-B14F-4D97-AF65-F5344CB8AC3E}">
        <p14:creationId xmlns:p14="http://schemas.microsoft.com/office/powerpoint/2010/main" val="82824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7</a:t>
            </a:fld>
            <a:endParaRPr lang="en-US"/>
          </a:p>
        </p:txBody>
      </p:sp>
    </p:spTree>
    <p:extLst>
      <p:ext uri="{BB962C8B-B14F-4D97-AF65-F5344CB8AC3E}">
        <p14:creationId xmlns:p14="http://schemas.microsoft.com/office/powerpoint/2010/main" val="3241451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8</a:t>
            </a:fld>
            <a:endParaRPr lang="en-US"/>
          </a:p>
        </p:txBody>
      </p:sp>
    </p:spTree>
    <p:extLst>
      <p:ext uri="{BB962C8B-B14F-4D97-AF65-F5344CB8AC3E}">
        <p14:creationId xmlns:p14="http://schemas.microsoft.com/office/powerpoint/2010/main" val="3104034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10</a:t>
            </a:fld>
            <a:endParaRPr lang="en-US"/>
          </a:p>
        </p:txBody>
      </p:sp>
    </p:spTree>
    <p:extLst>
      <p:ext uri="{BB962C8B-B14F-4D97-AF65-F5344CB8AC3E}">
        <p14:creationId xmlns:p14="http://schemas.microsoft.com/office/powerpoint/2010/main" val="253149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F0330F93-8BBB-434B-9F1E-2D719C717F34}" type="slidenum">
              <a:rPr lang="en-US" smtClean="0"/>
              <a:t>11</a:t>
            </a:fld>
            <a:endParaRPr lang="en-US"/>
          </a:p>
        </p:txBody>
      </p:sp>
    </p:spTree>
    <p:extLst>
      <p:ext uri="{BB962C8B-B14F-4D97-AF65-F5344CB8AC3E}">
        <p14:creationId xmlns:p14="http://schemas.microsoft.com/office/powerpoint/2010/main" val="318324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14</a:t>
            </a:fld>
            <a:endParaRPr lang="en-US"/>
          </a:p>
        </p:txBody>
      </p:sp>
    </p:spTree>
    <p:extLst>
      <p:ext uri="{BB962C8B-B14F-4D97-AF65-F5344CB8AC3E}">
        <p14:creationId xmlns:p14="http://schemas.microsoft.com/office/powerpoint/2010/main" val="119439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15</a:t>
            </a:fld>
            <a:endParaRPr lang="en-US"/>
          </a:p>
        </p:txBody>
      </p:sp>
    </p:spTree>
    <p:extLst>
      <p:ext uri="{BB962C8B-B14F-4D97-AF65-F5344CB8AC3E}">
        <p14:creationId xmlns:p14="http://schemas.microsoft.com/office/powerpoint/2010/main" val="94541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330F93-8BBB-434B-9F1E-2D719C717F34}" type="slidenum">
              <a:rPr lang="en-US" smtClean="0"/>
              <a:t>17</a:t>
            </a:fld>
            <a:endParaRPr lang="en-US"/>
          </a:p>
        </p:txBody>
      </p:sp>
    </p:spTree>
    <p:extLst>
      <p:ext uri="{BB962C8B-B14F-4D97-AF65-F5344CB8AC3E}">
        <p14:creationId xmlns:p14="http://schemas.microsoft.com/office/powerpoint/2010/main" val="287306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6E8F05-6045-19C6-B65B-68841A07D75A}"/>
              </a:ext>
            </a:extLst>
          </p:cNvPr>
          <p:cNvPicPr>
            <a:picLocks noChangeAspect="1"/>
          </p:cNvPicPr>
          <p:nvPr userDrawn="1"/>
        </p:nvPicPr>
        <p:blipFill>
          <a:blip r:embed="rId2"/>
          <a:stretch>
            <a:fillRect/>
          </a:stretch>
        </p:blipFill>
        <p:spPr>
          <a:xfrm>
            <a:off x="1155785" y="3101035"/>
            <a:ext cx="1502678" cy="655931"/>
          </a:xfrm>
          <a:prstGeom prst="rect">
            <a:avLst/>
          </a:prstGeom>
        </p:spPr>
      </p:pic>
      <p:pic>
        <p:nvPicPr>
          <p:cNvPr id="10" name="Picture 9">
            <a:extLst>
              <a:ext uri="{FF2B5EF4-FFF2-40B4-BE49-F238E27FC236}">
                <a16:creationId xmlns:a16="http://schemas.microsoft.com/office/drawing/2014/main" id="{3CFA0CC9-BE89-D92F-4ADA-C51DFF0DCED3}"/>
              </a:ext>
            </a:extLst>
          </p:cNvPr>
          <p:cNvPicPr>
            <a:picLocks noChangeAspect="1"/>
          </p:cNvPicPr>
          <p:nvPr userDrawn="1"/>
        </p:nvPicPr>
        <p:blipFill rotWithShape="1">
          <a:blip r:embed="rId3"/>
          <a:srcRect l="78630" b="65615"/>
          <a:stretch/>
        </p:blipFill>
        <p:spPr>
          <a:xfrm>
            <a:off x="-1" y="6041187"/>
            <a:ext cx="1557545" cy="816813"/>
          </a:xfrm>
          <a:prstGeom prst="rect">
            <a:avLst/>
          </a:prstGeom>
        </p:spPr>
      </p:pic>
      <p:pic>
        <p:nvPicPr>
          <p:cNvPr id="11" name="Picture 10">
            <a:extLst>
              <a:ext uri="{FF2B5EF4-FFF2-40B4-BE49-F238E27FC236}">
                <a16:creationId xmlns:a16="http://schemas.microsoft.com/office/drawing/2014/main" id="{5AC2FA50-0EE2-82BF-192B-099711D3D458}"/>
              </a:ext>
            </a:extLst>
          </p:cNvPr>
          <p:cNvPicPr>
            <a:picLocks noChangeAspect="1"/>
          </p:cNvPicPr>
          <p:nvPr userDrawn="1"/>
        </p:nvPicPr>
        <p:blipFill rotWithShape="1">
          <a:blip r:embed="rId4"/>
          <a:srcRect b="63985"/>
          <a:stretch/>
        </p:blipFill>
        <p:spPr>
          <a:xfrm>
            <a:off x="1907124" y="6041186"/>
            <a:ext cx="2268000" cy="816813"/>
          </a:xfrm>
          <a:prstGeom prst="rect">
            <a:avLst/>
          </a:prstGeom>
        </p:spPr>
      </p:pic>
      <p:pic>
        <p:nvPicPr>
          <p:cNvPr id="12" name="Picture 11">
            <a:extLst>
              <a:ext uri="{FF2B5EF4-FFF2-40B4-BE49-F238E27FC236}">
                <a16:creationId xmlns:a16="http://schemas.microsoft.com/office/drawing/2014/main" id="{E66DB3C9-5C3A-CBE7-3980-79EB0258249A}"/>
              </a:ext>
            </a:extLst>
          </p:cNvPr>
          <p:cNvPicPr>
            <a:picLocks noChangeAspect="1"/>
          </p:cNvPicPr>
          <p:nvPr userDrawn="1"/>
        </p:nvPicPr>
        <p:blipFill rotWithShape="1">
          <a:blip r:embed="rId3"/>
          <a:srcRect t="67973" r="75486"/>
          <a:stretch/>
        </p:blipFill>
        <p:spPr>
          <a:xfrm>
            <a:off x="10405277" y="-479"/>
            <a:ext cx="1786723" cy="760802"/>
          </a:xfrm>
          <a:prstGeom prst="rect">
            <a:avLst/>
          </a:prstGeom>
        </p:spPr>
      </p:pic>
      <p:pic>
        <p:nvPicPr>
          <p:cNvPr id="13" name="Picture 12">
            <a:extLst>
              <a:ext uri="{FF2B5EF4-FFF2-40B4-BE49-F238E27FC236}">
                <a16:creationId xmlns:a16="http://schemas.microsoft.com/office/drawing/2014/main" id="{EEEFC1D5-2BE1-1C93-D443-3CF38A32B30B}"/>
              </a:ext>
            </a:extLst>
          </p:cNvPr>
          <p:cNvPicPr>
            <a:picLocks noChangeAspect="1"/>
          </p:cNvPicPr>
          <p:nvPr userDrawn="1"/>
        </p:nvPicPr>
        <p:blipFill rotWithShape="1">
          <a:blip r:embed="rId5"/>
          <a:srcRect r="39832" b="65622"/>
          <a:stretch/>
        </p:blipFill>
        <p:spPr>
          <a:xfrm>
            <a:off x="4524248" y="6041187"/>
            <a:ext cx="7667752" cy="816813"/>
          </a:xfrm>
          <a:prstGeom prst="rect">
            <a:avLst/>
          </a:prstGeom>
        </p:spPr>
      </p:pic>
      <p:pic>
        <p:nvPicPr>
          <p:cNvPr id="14" name="Picture 13">
            <a:extLst>
              <a:ext uri="{FF2B5EF4-FFF2-40B4-BE49-F238E27FC236}">
                <a16:creationId xmlns:a16="http://schemas.microsoft.com/office/drawing/2014/main" id="{1793ED6A-A08B-C0E4-1400-720EED9DA316}"/>
              </a:ext>
            </a:extLst>
          </p:cNvPr>
          <p:cNvPicPr>
            <a:picLocks noChangeAspect="1"/>
          </p:cNvPicPr>
          <p:nvPr userDrawn="1"/>
        </p:nvPicPr>
        <p:blipFill rotWithShape="1">
          <a:blip r:embed="rId6"/>
          <a:srcRect l="37237" t="65622"/>
          <a:stretch/>
        </p:blipFill>
        <p:spPr>
          <a:xfrm>
            <a:off x="0" y="-56011"/>
            <a:ext cx="7659544" cy="816813"/>
          </a:xfrm>
          <a:prstGeom prst="rect">
            <a:avLst/>
          </a:prstGeom>
        </p:spPr>
      </p:pic>
      <p:pic>
        <p:nvPicPr>
          <p:cNvPr id="15" name="Picture 14">
            <a:extLst>
              <a:ext uri="{FF2B5EF4-FFF2-40B4-BE49-F238E27FC236}">
                <a16:creationId xmlns:a16="http://schemas.microsoft.com/office/drawing/2014/main" id="{2423CD85-4429-FF09-0D79-660B8C445481}"/>
              </a:ext>
            </a:extLst>
          </p:cNvPr>
          <p:cNvPicPr>
            <a:picLocks noChangeAspect="1"/>
          </p:cNvPicPr>
          <p:nvPr userDrawn="1"/>
        </p:nvPicPr>
        <p:blipFill rotWithShape="1">
          <a:blip r:embed="rId7"/>
          <a:srcRect t="71217"/>
          <a:stretch/>
        </p:blipFill>
        <p:spPr>
          <a:xfrm>
            <a:off x="7898411" y="0"/>
            <a:ext cx="2268000" cy="652802"/>
          </a:xfrm>
          <a:prstGeom prst="rect">
            <a:avLst/>
          </a:prstGeom>
        </p:spPr>
      </p:pic>
      <p:cxnSp>
        <p:nvCxnSpPr>
          <p:cNvPr id="16" name="Straight Connector 15">
            <a:extLst>
              <a:ext uri="{FF2B5EF4-FFF2-40B4-BE49-F238E27FC236}">
                <a16:creationId xmlns:a16="http://schemas.microsoft.com/office/drawing/2014/main" id="{DE1D6226-D7C9-6722-EA96-7868DDB10FF6}"/>
              </a:ext>
            </a:extLst>
          </p:cNvPr>
          <p:cNvCxnSpPr>
            <a:cxnSpLocks/>
          </p:cNvCxnSpPr>
          <p:nvPr userDrawn="1"/>
        </p:nvCxnSpPr>
        <p:spPr>
          <a:xfrm>
            <a:off x="3346704" y="1883664"/>
            <a:ext cx="0" cy="309067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AE132DC5-85D6-B929-478B-0CCC7E081AC2}"/>
              </a:ext>
            </a:extLst>
          </p:cNvPr>
          <p:cNvSpPr>
            <a:spLocks noGrp="1"/>
          </p:cNvSpPr>
          <p:nvPr>
            <p:ph type="body" sz="quarter" idx="10" hasCustomPrompt="1"/>
          </p:nvPr>
        </p:nvSpPr>
        <p:spPr>
          <a:xfrm>
            <a:off x="4034946" y="2131539"/>
            <a:ext cx="7380000" cy="1940400"/>
          </a:xfrm>
          <a:prstGeom prst="rect">
            <a:avLst/>
          </a:prstGeom>
        </p:spPr>
        <p:txBody>
          <a:bodyPr anchor="ctr">
            <a:normAutofit/>
          </a:bodyPr>
          <a:lstStyle>
            <a:lvl1pPr marL="0" indent="0">
              <a:buNone/>
              <a:defRPr sz="4000" b="1" i="0">
                <a:solidFill>
                  <a:schemeClr val="bg1"/>
                </a:solidFill>
                <a:latin typeface="Gill Sans Nova" panose="020B06020201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Headline here</a:t>
            </a:r>
          </a:p>
        </p:txBody>
      </p:sp>
      <p:sp>
        <p:nvSpPr>
          <p:cNvPr id="35" name="Text Placeholder 34">
            <a:extLst>
              <a:ext uri="{FF2B5EF4-FFF2-40B4-BE49-F238E27FC236}">
                <a16:creationId xmlns:a16="http://schemas.microsoft.com/office/drawing/2014/main" id="{FBDFB448-26C8-00BD-F1ED-ADA324F8F7ED}"/>
              </a:ext>
            </a:extLst>
          </p:cNvPr>
          <p:cNvSpPr>
            <a:spLocks noGrp="1"/>
          </p:cNvSpPr>
          <p:nvPr>
            <p:ph type="body" sz="quarter" idx="12" hasCustomPrompt="1"/>
          </p:nvPr>
        </p:nvSpPr>
        <p:spPr>
          <a:xfrm>
            <a:off x="1029166" y="219060"/>
            <a:ext cx="3604986" cy="360217"/>
          </a:xfrm>
          <a:prstGeom prst="rect">
            <a:avLst/>
          </a:prstGeom>
        </p:spPr>
        <p:txBody>
          <a:bodyPr anchor="ctr">
            <a:normAutofit/>
          </a:bodyPr>
          <a:lstStyle>
            <a:lvl1pPr marL="0" indent="0">
              <a:buNone/>
              <a:defRPr sz="1600" b="1" i="0">
                <a:solidFill>
                  <a:schemeClr val="accent1"/>
                </a:solidFill>
                <a:latin typeface="Gill Sans Nova" panose="020B0602020104020203" pitchFamily="34" charset="0"/>
              </a:defRPr>
            </a:lvl1pPr>
          </a:lstStyle>
          <a:p>
            <a:pPr lvl="0"/>
            <a:r>
              <a:rPr lang="en-US"/>
              <a:t>Subhead here</a:t>
            </a:r>
          </a:p>
        </p:txBody>
      </p:sp>
      <p:sp>
        <p:nvSpPr>
          <p:cNvPr id="37" name="Text Placeholder 36">
            <a:extLst>
              <a:ext uri="{FF2B5EF4-FFF2-40B4-BE49-F238E27FC236}">
                <a16:creationId xmlns:a16="http://schemas.microsoft.com/office/drawing/2014/main" id="{3C2BE65F-8DBB-586F-5FB5-E6E199CA728D}"/>
              </a:ext>
            </a:extLst>
          </p:cNvPr>
          <p:cNvSpPr>
            <a:spLocks noGrp="1"/>
          </p:cNvSpPr>
          <p:nvPr>
            <p:ph type="body" sz="quarter" idx="13" hasCustomPrompt="1"/>
          </p:nvPr>
        </p:nvSpPr>
        <p:spPr>
          <a:xfrm>
            <a:off x="4035425" y="4533900"/>
            <a:ext cx="7380288" cy="533400"/>
          </a:xfrm>
          <a:prstGeom prst="rect">
            <a:avLst/>
          </a:prstGeom>
        </p:spPr>
        <p:txBody>
          <a:bodyPr anchor="ctr">
            <a:normAutofit/>
          </a:bodyPr>
          <a:lstStyle>
            <a:lvl1pPr marL="0" indent="0">
              <a:buNone/>
              <a:defRPr sz="2400" b="1" i="0">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Date here</a:t>
            </a:r>
          </a:p>
        </p:txBody>
      </p:sp>
    </p:spTree>
    <p:extLst>
      <p:ext uri="{BB962C8B-B14F-4D97-AF65-F5344CB8AC3E}">
        <p14:creationId xmlns:p14="http://schemas.microsoft.com/office/powerpoint/2010/main" val="35040347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5" name="Picture Placeholder 10">
            <a:extLst>
              <a:ext uri="{FF2B5EF4-FFF2-40B4-BE49-F238E27FC236}">
                <a16:creationId xmlns:a16="http://schemas.microsoft.com/office/drawing/2014/main" id="{943F2F43-5B0C-6D75-AD21-3F270AF88845}"/>
              </a:ext>
            </a:extLst>
          </p:cNvPr>
          <p:cNvSpPr>
            <a:spLocks noGrp="1" noChangeAspect="1"/>
          </p:cNvSpPr>
          <p:nvPr>
            <p:ph type="pic" sz="quarter" idx="11"/>
          </p:nvPr>
        </p:nvSpPr>
        <p:spPr>
          <a:xfrm>
            <a:off x="349756"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1" name="Content Placeholder 10">
            <a:extLst>
              <a:ext uri="{FF2B5EF4-FFF2-40B4-BE49-F238E27FC236}">
                <a16:creationId xmlns:a16="http://schemas.microsoft.com/office/drawing/2014/main" id="{8408D152-E2F3-23CF-E953-AE270D0F12F1}"/>
              </a:ext>
            </a:extLst>
          </p:cNvPr>
          <p:cNvSpPr>
            <a:spLocks noGrp="1"/>
          </p:cNvSpPr>
          <p:nvPr>
            <p:ph sz="quarter" idx="12" hasCustomPrompt="1"/>
          </p:nvPr>
        </p:nvSpPr>
        <p:spPr>
          <a:xfrm>
            <a:off x="1593850" y="2041740"/>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2" name="Content Placeholder 10">
            <a:extLst>
              <a:ext uri="{FF2B5EF4-FFF2-40B4-BE49-F238E27FC236}">
                <a16:creationId xmlns:a16="http://schemas.microsoft.com/office/drawing/2014/main" id="{AE2171E3-00F2-BF6F-B892-C2943DE6409A}"/>
              </a:ext>
            </a:extLst>
          </p:cNvPr>
          <p:cNvSpPr>
            <a:spLocks noGrp="1"/>
          </p:cNvSpPr>
          <p:nvPr>
            <p:ph sz="quarter" idx="13" hasCustomPrompt="1"/>
          </p:nvPr>
        </p:nvSpPr>
        <p:spPr>
          <a:xfrm>
            <a:off x="415500" y="2880726"/>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
        <p:nvSpPr>
          <p:cNvPr id="13" name="Picture Placeholder 10">
            <a:extLst>
              <a:ext uri="{FF2B5EF4-FFF2-40B4-BE49-F238E27FC236}">
                <a16:creationId xmlns:a16="http://schemas.microsoft.com/office/drawing/2014/main" id="{73CCDEC3-C74B-5842-415A-64BC025256D5}"/>
              </a:ext>
            </a:extLst>
          </p:cNvPr>
          <p:cNvSpPr>
            <a:spLocks noGrp="1" noChangeAspect="1"/>
          </p:cNvSpPr>
          <p:nvPr>
            <p:ph type="pic" sz="quarter" idx="14"/>
          </p:nvPr>
        </p:nvSpPr>
        <p:spPr>
          <a:xfrm>
            <a:off x="6156667"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4" name="Content Placeholder 10">
            <a:extLst>
              <a:ext uri="{FF2B5EF4-FFF2-40B4-BE49-F238E27FC236}">
                <a16:creationId xmlns:a16="http://schemas.microsoft.com/office/drawing/2014/main" id="{2FEAC19B-2A72-D04D-CF7C-548D99542459}"/>
              </a:ext>
            </a:extLst>
          </p:cNvPr>
          <p:cNvSpPr>
            <a:spLocks noGrp="1"/>
          </p:cNvSpPr>
          <p:nvPr>
            <p:ph sz="quarter" idx="15" hasCustomPrompt="1"/>
          </p:nvPr>
        </p:nvSpPr>
        <p:spPr>
          <a:xfrm>
            <a:off x="7400761" y="2041740"/>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5" name="Content Placeholder 10">
            <a:extLst>
              <a:ext uri="{FF2B5EF4-FFF2-40B4-BE49-F238E27FC236}">
                <a16:creationId xmlns:a16="http://schemas.microsoft.com/office/drawing/2014/main" id="{BFBE2531-4BE4-7B89-A467-398E79D421A5}"/>
              </a:ext>
            </a:extLst>
          </p:cNvPr>
          <p:cNvSpPr>
            <a:spLocks noGrp="1"/>
          </p:cNvSpPr>
          <p:nvPr>
            <p:ph sz="quarter" idx="16" hasCustomPrompt="1"/>
          </p:nvPr>
        </p:nvSpPr>
        <p:spPr>
          <a:xfrm>
            <a:off x="6222411" y="2880726"/>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
        <p:nvSpPr>
          <p:cNvPr id="16" name="Picture Placeholder 10">
            <a:extLst>
              <a:ext uri="{FF2B5EF4-FFF2-40B4-BE49-F238E27FC236}">
                <a16:creationId xmlns:a16="http://schemas.microsoft.com/office/drawing/2014/main" id="{8442927E-81CB-C557-2269-7127C7BA1E65}"/>
              </a:ext>
            </a:extLst>
          </p:cNvPr>
          <p:cNvSpPr>
            <a:spLocks noGrp="1" noChangeAspect="1"/>
          </p:cNvSpPr>
          <p:nvPr>
            <p:ph type="pic" sz="quarter" idx="17"/>
          </p:nvPr>
        </p:nvSpPr>
        <p:spPr>
          <a:xfrm>
            <a:off x="349756" y="4156229"/>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7" name="Content Placeholder 10">
            <a:extLst>
              <a:ext uri="{FF2B5EF4-FFF2-40B4-BE49-F238E27FC236}">
                <a16:creationId xmlns:a16="http://schemas.microsoft.com/office/drawing/2014/main" id="{F54E9CA3-E1B0-2906-4C78-A1F8592B823C}"/>
              </a:ext>
            </a:extLst>
          </p:cNvPr>
          <p:cNvSpPr>
            <a:spLocks noGrp="1"/>
          </p:cNvSpPr>
          <p:nvPr>
            <p:ph sz="quarter" idx="18" hasCustomPrompt="1"/>
          </p:nvPr>
        </p:nvSpPr>
        <p:spPr>
          <a:xfrm>
            <a:off x="1593850" y="4511563"/>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8" name="Content Placeholder 10">
            <a:extLst>
              <a:ext uri="{FF2B5EF4-FFF2-40B4-BE49-F238E27FC236}">
                <a16:creationId xmlns:a16="http://schemas.microsoft.com/office/drawing/2014/main" id="{EC8E7463-B05F-83F3-B613-9A7617F6344D}"/>
              </a:ext>
            </a:extLst>
          </p:cNvPr>
          <p:cNvSpPr>
            <a:spLocks noGrp="1"/>
          </p:cNvSpPr>
          <p:nvPr>
            <p:ph sz="quarter" idx="19" hasCustomPrompt="1"/>
          </p:nvPr>
        </p:nvSpPr>
        <p:spPr>
          <a:xfrm>
            <a:off x="415500" y="5350549"/>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
        <p:nvSpPr>
          <p:cNvPr id="19" name="Picture Placeholder 10">
            <a:extLst>
              <a:ext uri="{FF2B5EF4-FFF2-40B4-BE49-F238E27FC236}">
                <a16:creationId xmlns:a16="http://schemas.microsoft.com/office/drawing/2014/main" id="{477CDD40-6D0A-8C30-2B92-255704D17F91}"/>
              </a:ext>
            </a:extLst>
          </p:cNvPr>
          <p:cNvSpPr>
            <a:spLocks noGrp="1" noChangeAspect="1"/>
          </p:cNvSpPr>
          <p:nvPr>
            <p:ph type="pic" sz="quarter" idx="20"/>
          </p:nvPr>
        </p:nvSpPr>
        <p:spPr>
          <a:xfrm>
            <a:off x="6156667" y="4156229"/>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20" name="Content Placeholder 10">
            <a:extLst>
              <a:ext uri="{FF2B5EF4-FFF2-40B4-BE49-F238E27FC236}">
                <a16:creationId xmlns:a16="http://schemas.microsoft.com/office/drawing/2014/main" id="{A1C33998-04E5-D1BD-9781-135F1F5D0D11}"/>
              </a:ext>
            </a:extLst>
          </p:cNvPr>
          <p:cNvSpPr>
            <a:spLocks noGrp="1"/>
          </p:cNvSpPr>
          <p:nvPr>
            <p:ph sz="quarter" idx="21" hasCustomPrompt="1"/>
          </p:nvPr>
        </p:nvSpPr>
        <p:spPr>
          <a:xfrm>
            <a:off x="7400761" y="4511563"/>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21" name="Content Placeholder 10">
            <a:extLst>
              <a:ext uri="{FF2B5EF4-FFF2-40B4-BE49-F238E27FC236}">
                <a16:creationId xmlns:a16="http://schemas.microsoft.com/office/drawing/2014/main" id="{A527797B-0131-CA4F-DA7A-93176273FD51}"/>
              </a:ext>
            </a:extLst>
          </p:cNvPr>
          <p:cNvSpPr>
            <a:spLocks noGrp="1"/>
          </p:cNvSpPr>
          <p:nvPr>
            <p:ph sz="quarter" idx="22" hasCustomPrompt="1"/>
          </p:nvPr>
        </p:nvSpPr>
        <p:spPr>
          <a:xfrm>
            <a:off x="6222411" y="5350549"/>
            <a:ext cx="4566235" cy="369332"/>
          </a:xfrm>
          <a:prstGeom prst="rect">
            <a:avLst/>
          </a:prstGeom>
        </p:spPr>
        <p:txBody>
          <a:bodyPr anchor="t"/>
          <a:lstStyle>
            <a:lvl1pPr marL="0" indent="0">
              <a:buNone/>
              <a:defRPr sz="1800" b="0" i="0">
                <a:latin typeface="Gill Sans Nova" panose="020B0602020104020203" pitchFamily="34" charset="0"/>
              </a:defRPr>
            </a:lvl1pPr>
          </a:lstStyle>
          <a:p>
            <a:pPr lvl="0"/>
            <a:r>
              <a:rPr lang="en-US"/>
              <a:t>Text here</a:t>
            </a:r>
          </a:p>
        </p:txBody>
      </p:sp>
    </p:spTree>
    <p:extLst>
      <p:ext uri="{BB962C8B-B14F-4D97-AF65-F5344CB8AC3E}">
        <p14:creationId xmlns:p14="http://schemas.microsoft.com/office/powerpoint/2010/main" val="142474459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5" name="Picture Placeholder 10">
            <a:extLst>
              <a:ext uri="{FF2B5EF4-FFF2-40B4-BE49-F238E27FC236}">
                <a16:creationId xmlns:a16="http://schemas.microsoft.com/office/drawing/2014/main" id="{943F2F43-5B0C-6D75-AD21-3F270AF88845}"/>
              </a:ext>
            </a:extLst>
          </p:cNvPr>
          <p:cNvSpPr>
            <a:spLocks noGrp="1" noChangeAspect="1"/>
          </p:cNvSpPr>
          <p:nvPr>
            <p:ph type="pic" sz="quarter" idx="11"/>
          </p:nvPr>
        </p:nvSpPr>
        <p:spPr>
          <a:xfrm>
            <a:off x="349756"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1" name="Content Placeholder 10">
            <a:extLst>
              <a:ext uri="{FF2B5EF4-FFF2-40B4-BE49-F238E27FC236}">
                <a16:creationId xmlns:a16="http://schemas.microsoft.com/office/drawing/2014/main" id="{8408D152-E2F3-23CF-E953-AE270D0F12F1}"/>
              </a:ext>
            </a:extLst>
          </p:cNvPr>
          <p:cNvSpPr>
            <a:spLocks noGrp="1"/>
          </p:cNvSpPr>
          <p:nvPr>
            <p:ph sz="quarter" idx="12" hasCustomPrompt="1"/>
          </p:nvPr>
        </p:nvSpPr>
        <p:spPr>
          <a:xfrm>
            <a:off x="349756" y="2883277"/>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12" name="Content Placeholder 10">
            <a:extLst>
              <a:ext uri="{FF2B5EF4-FFF2-40B4-BE49-F238E27FC236}">
                <a16:creationId xmlns:a16="http://schemas.microsoft.com/office/drawing/2014/main" id="{AE2171E3-00F2-BF6F-B892-C2943DE6409A}"/>
              </a:ext>
            </a:extLst>
          </p:cNvPr>
          <p:cNvSpPr>
            <a:spLocks noGrp="1"/>
          </p:cNvSpPr>
          <p:nvPr>
            <p:ph sz="quarter" idx="13" hasCustomPrompt="1"/>
          </p:nvPr>
        </p:nvSpPr>
        <p:spPr>
          <a:xfrm>
            <a:off x="349756" y="3429000"/>
            <a:ext cx="3387885" cy="369332"/>
          </a:xfrm>
          <a:prstGeom prst="rect">
            <a:avLst/>
          </a:prstGeom>
        </p:spPr>
        <p:txBody>
          <a:bodyPr anchor="ctr"/>
          <a:lstStyle>
            <a:lvl1pPr marL="0" indent="0">
              <a:buNone/>
              <a:defRPr sz="1800" b="0" i="0">
                <a:latin typeface="Gill Sans Nova" panose="020B0602020104020203" pitchFamily="34" charset="0"/>
              </a:defRPr>
            </a:lvl1pPr>
          </a:lstStyle>
          <a:p>
            <a:pPr lvl="0"/>
            <a:r>
              <a:rPr lang="en-US"/>
              <a:t>Text here</a:t>
            </a:r>
          </a:p>
        </p:txBody>
      </p:sp>
      <p:sp>
        <p:nvSpPr>
          <p:cNvPr id="2" name="Picture Placeholder 10">
            <a:extLst>
              <a:ext uri="{FF2B5EF4-FFF2-40B4-BE49-F238E27FC236}">
                <a16:creationId xmlns:a16="http://schemas.microsoft.com/office/drawing/2014/main" id="{213AE98F-2410-6BC6-E224-08035E650453}"/>
              </a:ext>
            </a:extLst>
          </p:cNvPr>
          <p:cNvSpPr>
            <a:spLocks noGrp="1" noChangeAspect="1"/>
          </p:cNvSpPr>
          <p:nvPr>
            <p:ph type="pic" sz="quarter" idx="14"/>
          </p:nvPr>
        </p:nvSpPr>
        <p:spPr>
          <a:xfrm>
            <a:off x="3997929"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3" name="Content Placeholder 10">
            <a:extLst>
              <a:ext uri="{FF2B5EF4-FFF2-40B4-BE49-F238E27FC236}">
                <a16:creationId xmlns:a16="http://schemas.microsoft.com/office/drawing/2014/main" id="{C41A5A4D-B5BE-AA67-1C20-C9F703E93900}"/>
              </a:ext>
            </a:extLst>
          </p:cNvPr>
          <p:cNvSpPr>
            <a:spLocks noGrp="1"/>
          </p:cNvSpPr>
          <p:nvPr>
            <p:ph sz="quarter" idx="15" hasCustomPrompt="1"/>
          </p:nvPr>
        </p:nvSpPr>
        <p:spPr>
          <a:xfrm>
            <a:off x="3997929" y="2883277"/>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4" name="Content Placeholder 10">
            <a:extLst>
              <a:ext uri="{FF2B5EF4-FFF2-40B4-BE49-F238E27FC236}">
                <a16:creationId xmlns:a16="http://schemas.microsoft.com/office/drawing/2014/main" id="{3A8F60B0-11A1-E040-CBE1-CDA52EAD8827}"/>
              </a:ext>
            </a:extLst>
          </p:cNvPr>
          <p:cNvSpPr>
            <a:spLocks noGrp="1"/>
          </p:cNvSpPr>
          <p:nvPr>
            <p:ph sz="quarter" idx="16" hasCustomPrompt="1"/>
          </p:nvPr>
        </p:nvSpPr>
        <p:spPr>
          <a:xfrm>
            <a:off x="3997929" y="3429000"/>
            <a:ext cx="3387885" cy="369332"/>
          </a:xfrm>
          <a:prstGeom prst="rect">
            <a:avLst/>
          </a:prstGeom>
        </p:spPr>
        <p:txBody>
          <a:bodyPr anchor="ctr"/>
          <a:lstStyle>
            <a:lvl1pPr marL="0" indent="0">
              <a:buNone/>
              <a:defRPr sz="1800" b="0" i="0">
                <a:latin typeface="Gill Sans Nova" panose="020B0602020104020203" pitchFamily="34" charset="0"/>
              </a:defRPr>
            </a:lvl1pPr>
          </a:lstStyle>
          <a:p>
            <a:pPr lvl="0"/>
            <a:r>
              <a:rPr lang="en-US"/>
              <a:t>Text here</a:t>
            </a:r>
          </a:p>
        </p:txBody>
      </p:sp>
      <p:sp>
        <p:nvSpPr>
          <p:cNvPr id="7" name="Picture Placeholder 10">
            <a:extLst>
              <a:ext uri="{FF2B5EF4-FFF2-40B4-BE49-F238E27FC236}">
                <a16:creationId xmlns:a16="http://schemas.microsoft.com/office/drawing/2014/main" id="{807B5F5A-BCED-E8D4-DB63-9EA013E71BCA}"/>
              </a:ext>
            </a:extLst>
          </p:cNvPr>
          <p:cNvSpPr>
            <a:spLocks noGrp="1" noChangeAspect="1"/>
          </p:cNvSpPr>
          <p:nvPr>
            <p:ph type="pic" sz="quarter" idx="17"/>
          </p:nvPr>
        </p:nvSpPr>
        <p:spPr>
          <a:xfrm>
            <a:off x="7749797"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8" name="Content Placeholder 10">
            <a:extLst>
              <a:ext uri="{FF2B5EF4-FFF2-40B4-BE49-F238E27FC236}">
                <a16:creationId xmlns:a16="http://schemas.microsoft.com/office/drawing/2014/main" id="{9F224082-9089-8D51-A15C-72231C54F92E}"/>
              </a:ext>
            </a:extLst>
          </p:cNvPr>
          <p:cNvSpPr>
            <a:spLocks noGrp="1"/>
          </p:cNvSpPr>
          <p:nvPr>
            <p:ph sz="quarter" idx="18" hasCustomPrompt="1"/>
          </p:nvPr>
        </p:nvSpPr>
        <p:spPr>
          <a:xfrm>
            <a:off x="7749797" y="2883277"/>
            <a:ext cx="3387885" cy="369332"/>
          </a:xfrm>
          <a:prstGeom prst="rect">
            <a:avLst/>
          </a:prstGeom>
        </p:spPr>
        <p:txBody>
          <a:bodyPr anchor="ctr"/>
          <a:lstStyle>
            <a:lvl1pPr marL="0" indent="0">
              <a:buNone/>
              <a:defRPr sz="1800" b="1" i="0">
                <a:latin typeface="Gill Sans Nova" panose="020B0602020104020203" pitchFamily="34" charset="0"/>
              </a:defRPr>
            </a:lvl1pPr>
          </a:lstStyle>
          <a:p>
            <a:pPr lvl="0"/>
            <a:r>
              <a:rPr lang="en-US"/>
              <a:t>Subhead here</a:t>
            </a:r>
          </a:p>
        </p:txBody>
      </p:sp>
      <p:sp>
        <p:nvSpPr>
          <p:cNvPr id="9" name="Content Placeholder 10">
            <a:extLst>
              <a:ext uri="{FF2B5EF4-FFF2-40B4-BE49-F238E27FC236}">
                <a16:creationId xmlns:a16="http://schemas.microsoft.com/office/drawing/2014/main" id="{857A4BCE-BEF3-1EC5-F1A1-8172CE284331}"/>
              </a:ext>
            </a:extLst>
          </p:cNvPr>
          <p:cNvSpPr>
            <a:spLocks noGrp="1"/>
          </p:cNvSpPr>
          <p:nvPr>
            <p:ph sz="quarter" idx="19" hasCustomPrompt="1"/>
          </p:nvPr>
        </p:nvSpPr>
        <p:spPr>
          <a:xfrm>
            <a:off x="7749797" y="3429000"/>
            <a:ext cx="3387885" cy="369332"/>
          </a:xfrm>
          <a:prstGeom prst="rect">
            <a:avLst/>
          </a:prstGeom>
        </p:spPr>
        <p:txBody>
          <a:bodyPr anchor="ctr"/>
          <a:lstStyle>
            <a:lvl1pPr marL="0" indent="0">
              <a:buNone/>
              <a:defRPr sz="1800" b="0" i="0">
                <a:latin typeface="Gill Sans Nova" panose="020B0602020104020203" pitchFamily="34" charset="0"/>
              </a:defRPr>
            </a:lvl1pPr>
          </a:lstStyle>
          <a:p>
            <a:pPr lvl="0"/>
            <a:r>
              <a:rPr lang="en-US"/>
              <a:t>Text here</a:t>
            </a:r>
          </a:p>
        </p:txBody>
      </p:sp>
    </p:spTree>
    <p:extLst>
      <p:ext uri="{BB962C8B-B14F-4D97-AF65-F5344CB8AC3E}">
        <p14:creationId xmlns:p14="http://schemas.microsoft.com/office/powerpoint/2010/main" val="49001774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3DE81E0-8574-75DD-74B7-9ECB8845309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87A97DE-57EB-3823-93D3-F36E9931B19A}"/>
              </a:ext>
            </a:extLst>
          </p:cNvPr>
          <p:cNvSpPr txBox="1">
            <a:spLocks/>
          </p:cNvSpPr>
          <p:nvPr userDrawn="1"/>
        </p:nvSpPr>
        <p:spPr>
          <a:xfrm>
            <a:off x="4034946" y="2705725"/>
            <a:ext cx="6790944" cy="1446550"/>
          </a:xfrm>
          <a:prstGeom prst="rect">
            <a:avLst/>
          </a:prstGeom>
        </p:spPr>
        <p:txBody>
          <a:bodyPr vert="horz" wrap="square" lIns="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8800" b="1" i="0" u="none" strike="noStrike" kern="1200" cap="none" spc="0" normalizeH="0" baseline="0" noProof="0">
                <a:ln>
                  <a:noFill/>
                </a:ln>
                <a:solidFill>
                  <a:srgbClr val="FFFFFF"/>
                </a:solidFill>
                <a:effectLst/>
                <a:uLnTx/>
                <a:uFillTx/>
                <a:latin typeface="Gill Sans Nova" panose="020B0602020104020203" pitchFamily="34" charset="0"/>
                <a:ea typeface="+mn-ea"/>
                <a:cs typeface="Agency FB" panose="020F0502020204030204" pitchFamily="34" charset="0"/>
              </a:rPr>
              <a:t>Thank You</a:t>
            </a:r>
          </a:p>
        </p:txBody>
      </p:sp>
      <p:pic>
        <p:nvPicPr>
          <p:cNvPr id="5" name="Picture 4">
            <a:extLst>
              <a:ext uri="{FF2B5EF4-FFF2-40B4-BE49-F238E27FC236}">
                <a16:creationId xmlns:a16="http://schemas.microsoft.com/office/drawing/2014/main" id="{44713FED-84E2-71C3-CDC2-E2C3A63B5C91}"/>
              </a:ext>
            </a:extLst>
          </p:cNvPr>
          <p:cNvPicPr>
            <a:picLocks noChangeAspect="1"/>
          </p:cNvPicPr>
          <p:nvPr userDrawn="1"/>
        </p:nvPicPr>
        <p:blipFill rotWithShape="1">
          <a:blip r:embed="rId2"/>
          <a:srcRect l="78630" b="64604"/>
          <a:stretch/>
        </p:blipFill>
        <p:spPr>
          <a:xfrm>
            <a:off x="-1" y="6041187"/>
            <a:ext cx="1557545" cy="840841"/>
          </a:xfrm>
          <a:prstGeom prst="rect">
            <a:avLst/>
          </a:prstGeom>
        </p:spPr>
      </p:pic>
      <p:pic>
        <p:nvPicPr>
          <p:cNvPr id="6" name="Picture 5">
            <a:extLst>
              <a:ext uri="{FF2B5EF4-FFF2-40B4-BE49-F238E27FC236}">
                <a16:creationId xmlns:a16="http://schemas.microsoft.com/office/drawing/2014/main" id="{2BB56589-63D7-C702-CFF2-2583156400CE}"/>
              </a:ext>
            </a:extLst>
          </p:cNvPr>
          <p:cNvPicPr>
            <a:picLocks noChangeAspect="1"/>
          </p:cNvPicPr>
          <p:nvPr userDrawn="1"/>
        </p:nvPicPr>
        <p:blipFill rotWithShape="1">
          <a:blip r:embed="rId3"/>
          <a:srcRect b="63985"/>
          <a:stretch/>
        </p:blipFill>
        <p:spPr>
          <a:xfrm>
            <a:off x="1907124" y="6041186"/>
            <a:ext cx="2268000" cy="816814"/>
          </a:xfrm>
          <a:prstGeom prst="rect">
            <a:avLst/>
          </a:prstGeom>
        </p:spPr>
      </p:pic>
      <p:pic>
        <p:nvPicPr>
          <p:cNvPr id="7" name="Picture 6">
            <a:extLst>
              <a:ext uri="{FF2B5EF4-FFF2-40B4-BE49-F238E27FC236}">
                <a16:creationId xmlns:a16="http://schemas.microsoft.com/office/drawing/2014/main" id="{F437C9C4-7ABB-8E59-6C5B-133D21C3E51C}"/>
              </a:ext>
            </a:extLst>
          </p:cNvPr>
          <p:cNvPicPr>
            <a:picLocks noChangeAspect="1"/>
          </p:cNvPicPr>
          <p:nvPr userDrawn="1"/>
        </p:nvPicPr>
        <p:blipFill rotWithShape="1">
          <a:blip r:embed="rId2"/>
          <a:srcRect t="67752" r="75486"/>
          <a:stretch/>
        </p:blipFill>
        <p:spPr>
          <a:xfrm>
            <a:off x="10405277" y="-5727"/>
            <a:ext cx="1786723" cy="766050"/>
          </a:xfrm>
          <a:prstGeom prst="rect">
            <a:avLst/>
          </a:prstGeom>
        </p:spPr>
      </p:pic>
      <p:pic>
        <p:nvPicPr>
          <p:cNvPr id="8" name="Picture 7">
            <a:extLst>
              <a:ext uri="{FF2B5EF4-FFF2-40B4-BE49-F238E27FC236}">
                <a16:creationId xmlns:a16="http://schemas.microsoft.com/office/drawing/2014/main" id="{D7C79C3B-2B42-9528-76BE-B69E60A327BE}"/>
              </a:ext>
            </a:extLst>
          </p:cNvPr>
          <p:cNvPicPr>
            <a:picLocks noChangeAspect="1"/>
          </p:cNvPicPr>
          <p:nvPr userDrawn="1"/>
        </p:nvPicPr>
        <p:blipFill rotWithShape="1">
          <a:blip r:embed="rId4"/>
          <a:srcRect r="39832" b="64611"/>
          <a:stretch/>
        </p:blipFill>
        <p:spPr>
          <a:xfrm>
            <a:off x="4524248" y="6041187"/>
            <a:ext cx="7667752" cy="840841"/>
          </a:xfrm>
          <a:prstGeom prst="rect">
            <a:avLst/>
          </a:prstGeom>
        </p:spPr>
      </p:pic>
      <p:pic>
        <p:nvPicPr>
          <p:cNvPr id="9" name="Picture 8">
            <a:extLst>
              <a:ext uri="{FF2B5EF4-FFF2-40B4-BE49-F238E27FC236}">
                <a16:creationId xmlns:a16="http://schemas.microsoft.com/office/drawing/2014/main" id="{323D1C56-C03A-98DE-1A51-C0D858B2CB70}"/>
              </a:ext>
            </a:extLst>
          </p:cNvPr>
          <p:cNvPicPr>
            <a:picLocks noChangeAspect="1"/>
          </p:cNvPicPr>
          <p:nvPr userDrawn="1"/>
        </p:nvPicPr>
        <p:blipFill rotWithShape="1">
          <a:blip r:embed="rId5"/>
          <a:srcRect l="37237" t="67759"/>
          <a:stretch/>
        </p:blipFill>
        <p:spPr>
          <a:xfrm>
            <a:off x="-1" y="-5248"/>
            <a:ext cx="7659545" cy="766050"/>
          </a:xfrm>
          <a:prstGeom prst="rect">
            <a:avLst/>
          </a:prstGeom>
        </p:spPr>
      </p:pic>
      <p:pic>
        <p:nvPicPr>
          <p:cNvPr id="10" name="Picture 9">
            <a:extLst>
              <a:ext uri="{FF2B5EF4-FFF2-40B4-BE49-F238E27FC236}">
                <a16:creationId xmlns:a16="http://schemas.microsoft.com/office/drawing/2014/main" id="{F24655D8-886E-A28D-B808-BD8398935ADB}"/>
              </a:ext>
            </a:extLst>
          </p:cNvPr>
          <p:cNvPicPr>
            <a:picLocks noChangeAspect="1"/>
          </p:cNvPicPr>
          <p:nvPr userDrawn="1"/>
        </p:nvPicPr>
        <p:blipFill rotWithShape="1">
          <a:blip r:embed="rId6"/>
          <a:srcRect t="71217"/>
          <a:stretch/>
        </p:blipFill>
        <p:spPr>
          <a:xfrm>
            <a:off x="7898411" y="0"/>
            <a:ext cx="2268000" cy="652802"/>
          </a:xfrm>
          <a:prstGeom prst="rect">
            <a:avLst/>
          </a:prstGeom>
        </p:spPr>
      </p:pic>
      <p:cxnSp>
        <p:nvCxnSpPr>
          <p:cNvPr id="11" name="Straight Connector 10">
            <a:extLst>
              <a:ext uri="{FF2B5EF4-FFF2-40B4-BE49-F238E27FC236}">
                <a16:creationId xmlns:a16="http://schemas.microsoft.com/office/drawing/2014/main" id="{F902B608-8069-2190-359D-AB455D75FB32}"/>
              </a:ext>
            </a:extLst>
          </p:cNvPr>
          <p:cNvCxnSpPr>
            <a:cxnSpLocks/>
          </p:cNvCxnSpPr>
          <p:nvPr userDrawn="1"/>
        </p:nvCxnSpPr>
        <p:spPr>
          <a:xfrm>
            <a:off x="3346704" y="1883664"/>
            <a:ext cx="0" cy="309067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316BDE3-A355-85BE-2FE4-D695D9FCDB04}"/>
              </a:ext>
            </a:extLst>
          </p:cNvPr>
          <p:cNvGrpSpPr/>
          <p:nvPr userDrawn="1"/>
        </p:nvGrpSpPr>
        <p:grpSpPr>
          <a:xfrm>
            <a:off x="969521" y="2851919"/>
            <a:ext cx="1875205" cy="1154162"/>
            <a:chOff x="969521" y="3101035"/>
            <a:chExt cx="1875205" cy="1154162"/>
          </a:xfrm>
        </p:grpSpPr>
        <p:pic>
          <p:nvPicPr>
            <p:cNvPr id="13" name="Picture 12">
              <a:extLst>
                <a:ext uri="{FF2B5EF4-FFF2-40B4-BE49-F238E27FC236}">
                  <a16:creationId xmlns:a16="http://schemas.microsoft.com/office/drawing/2014/main" id="{4EDA314F-0F81-FBE1-3C79-C570D258670F}"/>
                </a:ext>
              </a:extLst>
            </p:cNvPr>
            <p:cNvPicPr>
              <a:picLocks noChangeAspect="1"/>
            </p:cNvPicPr>
            <p:nvPr/>
          </p:nvPicPr>
          <p:blipFill>
            <a:blip r:embed="rId7"/>
            <a:stretch>
              <a:fillRect/>
            </a:stretch>
          </p:blipFill>
          <p:spPr>
            <a:xfrm>
              <a:off x="1155785" y="3101035"/>
              <a:ext cx="1502678" cy="655931"/>
            </a:xfrm>
            <a:prstGeom prst="rect">
              <a:avLst/>
            </a:prstGeom>
          </p:spPr>
        </p:pic>
        <p:sp>
          <p:nvSpPr>
            <p:cNvPr id="14" name="Text Placeholder 3">
              <a:extLst>
                <a:ext uri="{FF2B5EF4-FFF2-40B4-BE49-F238E27FC236}">
                  <a16:creationId xmlns:a16="http://schemas.microsoft.com/office/drawing/2014/main" id="{67055D93-5D2D-DB67-4953-B25ABD163223}"/>
                </a:ext>
              </a:extLst>
            </p:cNvPr>
            <p:cNvSpPr txBox="1">
              <a:spLocks/>
            </p:cNvSpPr>
            <p:nvPr/>
          </p:nvSpPr>
          <p:spPr>
            <a:xfrm>
              <a:off x="969521" y="3885865"/>
              <a:ext cx="1875205" cy="369332"/>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u="none" strike="noStrike" kern="1200" cap="none" spc="0" normalizeH="0" baseline="0" noProof="0" err="1">
                  <a:ln>
                    <a:noFill/>
                  </a:ln>
                  <a:solidFill>
                    <a:schemeClr val="bg1"/>
                  </a:solidFill>
                  <a:effectLst/>
                  <a:uLnTx/>
                  <a:uFillTx/>
                  <a:latin typeface="Gill Sans Nova" panose="020B0602020104020203" pitchFamily="34" charset="0"/>
                  <a:cs typeface="Agency FB" panose="020F0502020204030204" pitchFamily="34" charset="0"/>
                </a:rPr>
                <a:t>abacusdata.ca</a:t>
              </a:r>
              <a:endParaRPr kumimoji="0" lang="en-CA" sz="1800" b="1" u="none" strike="noStrike" kern="1200" cap="none" spc="0" normalizeH="0" baseline="0" noProof="0">
                <a:ln>
                  <a:noFill/>
                </a:ln>
                <a:solidFill>
                  <a:schemeClr val="bg1"/>
                </a:solidFill>
                <a:effectLst/>
                <a:uLnTx/>
                <a:uFillTx/>
                <a:latin typeface="Gill Sans Nova" panose="020B0602020104020203" pitchFamily="34" charset="0"/>
                <a:cs typeface="Agency FB" panose="020F0502020204030204" pitchFamily="34" charset="0"/>
              </a:endParaRPr>
            </a:p>
          </p:txBody>
        </p:sp>
      </p:grpSp>
    </p:spTree>
    <p:extLst>
      <p:ext uri="{BB962C8B-B14F-4D97-AF65-F5344CB8AC3E}">
        <p14:creationId xmlns:p14="http://schemas.microsoft.com/office/powerpoint/2010/main" val="2561607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151219"/>
            </a:gs>
            <a:gs pos="100000">
              <a:srgbClr val="201E30"/>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BCF1FF-22F9-F188-D91D-B5958C7C6F50}"/>
              </a:ext>
            </a:extLst>
          </p:cNvPr>
          <p:cNvSpPr/>
          <p:nvPr userDrawn="1"/>
        </p:nvSpPr>
        <p:spPr>
          <a:xfrm>
            <a:off x="0" y="-11948"/>
            <a:ext cx="12192000" cy="6869948"/>
          </a:xfrm>
          <a:prstGeom prst="rect">
            <a:avLst/>
          </a:prstGeom>
          <a:gradFill>
            <a:gsLst>
              <a:gs pos="0">
                <a:srgbClr val="151219"/>
              </a:gs>
              <a:gs pos="100000">
                <a:srgbClr val="201E3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7716376-1591-E9A8-8D09-577A770EEC41}"/>
              </a:ext>
            </a:extLst>
          </p:cNvPr>
          <p:cNvPicPr>
            <a:picLocks noChangeAspect="1"/>
          </p:cNvPicPr>
          <p:nvPr userDrawn="1"/>
        </p:nvPicPr>
        <p:blipFill>
          <a:blip r:embed="rId2"/>
          <a:stretch>
            <a:fillRect/>
          </a:stretch>
        </p:blipFill>
        <p:spPr>
          <a:xfrm>
            <a:off x="560537" y="409993"/>
            <a:ext cx="857716" cy="374400"/>
          </a:xfrm>
          <a:prstGeom prst="rect">
            <a:avLst/>
          </a:prstGeom>
        </p:spPr>
      </p:pic>
      <p:pic>
        <p:nvPicPr>
          <p:cNvPr id="3" name="Graphic 1">
            <a:extLst>
              <a:ext uri="{FF2B5EF4-FFF2-40B4-BE49-F238E27FC236}">
                <a16:creationId xmlns:a16="http://schemas.microsoft.com/office/drawing/2014/main" id="{88E583E4-90EE-00D2-0987-FDEAF21BCC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4490"/>
          <a:stretch/>
        </p:blipFill>
        <p:spPr>
          <a:xfrm>
            <a:off x="5658105" y="-11948"/>
            <a:ext cx="6533896" cy="6869948"/>
          </a:xfrm>
          <a:prstGeom prst="rect">
            <a:avLst/>
          </a:prstGeom>
        </p:spPr>
      </p:pic>
      <p:sp>
        <p:nvSpPr>
          <p:cNvPr id="8" name="Content Placeholder 7">
            <a:extLst>
              <a:ext uri="{FF2B5EF4-FFF2-40B4-BE49-F238E27FC236}">
                <a16:creationId xmlns:a16="http://schemas.microsoft.com/office/drawing/2014/main" id="{FBD44262-C74F-2037-AB65-C9508835A7FF}"/>
              </a:ext>
            </a:extLst>
          </p:cNvPr>
          <p:cNvSpPr>
            <a:spLocks noGrp="1"/>
          </p:cNvSpPr>
          <p:nvPr>
            <p:ph sz="quarter" idx="10" hasCustomPrompt="1"/>
          </p:nvPr>
        </p:nvSpPr>
        <p:spPr>
          <a:xfrm>
            <a:off x="454457" y="1616659"/>
            <a:ext cx="4803339" cy="3357563"/>
          </a:xfrm>
          <a:prstGeom prst="rect">
            <a:avLst/>
          </a:prstGeom>
        </p:spPr>
        <p:txBody>
          <a:bodyPr anchor="ctr"/>
          <a:lstStyle>
            <a:lvl1pPr marL="0" indent="0">
              <a:buNone/>
              <a:defRPr sz="4400" b="1" i="0">
                <a:solidFill>
                  <a:schemeClr val="bg1"/>
                </a:solidFill>
                <a:latin typeface="Gill Sans Nova" panose="020B0602020104020203" pitchFamily="34" charset="0"/>
              </a:defRPr>
            </a:lvl1pPr>
          </a:lstStyle>
          <a:p>
            <a:pPr lvl="0"/>
            <a:r>
              <a:rPr lang="en-US"/>
              <a:t>Presentation title here</a:t>
            </a:r>
          </a:p>
        </p:txBody>
      </p:sp>
      <p:sp>
        <p:nvSpPr>
          <p:cNvPr id="22" name="Text Placeholder 21">
            <a:extLst>
              <a:ext uri="{FF2B5EF4-FFF2-40B4-BE49-F238E27FC236}">
                <a16:creationId xmlns:a16="http://schemas.microsoft.com/office/drawing/2014/main" id="{F40DE3CD-DD4C-3B00-78CB-BF979EA73321}"/>
              </a:ext>
            </a:extLst>
          </p:cNvPr>
          <p:cNvSpPr>
            <a:spLocks noGrp="1"/>
          </p:cNvSpPr>
          <p:nvPr>
            <p:ph type="body" sz="quarter" idx="11" hasCustomPrompt="1"/>
          </p:nvPr>
        </p:nvSpPr>
        <p:spPr>
          <a:xfrm>
            <a:off x="454457" y="6013405"/>
            <a:ext cx="3171827" cy="426399"/>
          </a:xfrm>
          <a:prstGeom prst="rect">
            <a:avLst/>
          </a:prstGeom>
        </p:spPr>
        <p:txBody>
          <a:bodyPr wrap="square">
            <a:spAutoFit/>
          </a:bodyPr>
          <a:lstStyle>
            <a:lvl1pPr marL="0" indent="0">
              <a:buNone/>
              <a:defRPr sz="2400" b="0" i="0">
                <a:solidFill>
                  <a:schemeClr val="bg1"/>
                </a:solidFill>
                <a:latin typeface="Gill Sans Nova" panose="020B0602020104020203" pitchFamily="34" charset="0"/>
              </a:defRPr>
            </a:lvl1pPr>
            <a:lvl2pPr>
              <a:defRPr sz="2400"/>
            </a:lvl2pPr>
            <a:lvl3pPr>
              <a:defRPr sz="2400"/>
            </a:lvl3pPr>
            <a:lvl4pPr>
              <a:defRPr sz="2400"/>
            </a:lvl4pPr>
            <a:lvl5pPr>
              <a:defRPr sz="2400"/>
            </a:lvl5pPr>
          </a:lstStyle>
          <a:p>
            <a:pPr lvl="0"/>
            <a:r>
              <a:rPr lang="en-US"/>
              <a:t>Date here</a:t>
            </a:r>
          </a:p>
        </p:txBody>
      </p:sp>
    </p:spTree>
    <p:extLst>
      <p:ext uri="{BB962C8B-B14F-4D97-AF65-F5344CB8AC3E}">
        <p14:creationId xmlns:p14="http://schemas.microsoft.com/office/powerpoint/2010/main" val="7823836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4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841C62-3600-5952-47D2-99FCB5AE7C68}"/>
              </a:ext>
            </a:extLst>
          </p:cNvPr>
          <p:cNvSpPr txBox="1">
            <a:spLocks/>
          </p:cNvSpPr>
          <p:nvPr userDrawn="1"/>
        </p:nvSpPr>
        <p:spPr>
          <a:xfrm>
            <a:off x="534845" y="724959"/>
            <a:ext cx="11157283" cy="523220"/>
          </a:xfrm>
          <a:prstGeom prst="rect">
            <a:avLst/>
          </a:prstGeom>
        </p:spPr>
        <p:txBody>
          <a:bodyPr vert="horz"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b="1">
                <a:solidFill>
                  <a:schemeClr val="bg1"/>
                </a:solidFill>
                <a:latin typeface="Gill Sans Nova" panose="020B0602020104020203" pitchFamily="34" charset="0"/>
                <a:cs typeface="Agency FB" panose="020F0502020204030204" pitchFamily="34" charset="0"/>
              </a:rPr>
              <a:t>Table of</a:t>
            </a:r>
            <a:endParaRPr lang="en-CA" sz="2800" b="1">
              <a:solidFill>
                <a:schemeClr val="bg1"/>
              </a:solidFill>
              <a:latin typeface="Gill Sans Nova" panose="020B0602020104020203" pitchFamily="34" charset="0"/>
              <a:cs typeface="Agency FB" panose="020F0502020204030204" pitchFamily="34" charset="0"/>
            </a:endParaRPr>
          </a:p>
        </p:txBody>
      </p:sp>
      <p:sp>
        <p:nvSpPr>
          <p:cNvPr id="6" name="TextBox 5">
            <a:extLst>
              <a:ext uri="{FF2B5EF4-FFF2-40B4-BE49-F238E27FC236}">
                <a16:creationId xmlns:a16="http://schemas.microsoft.com/office/drawing/2014/main" id="{B990BAA4-3FF1-8940-21F6-85FDA4AF8779}"/>
              </a:ext>
            </a:extLst>
          </p:cNvPr>
          <p:cNvSpPr txBox="1"/>
          <p:nvPr userDrawn="1"/>
        </p:nvSpPr>
        <p:spPr>
          <a:xfrm>
            <a:off x="461693" y="986569"/>
            <a:ext cx="6099048" cy="1446550"/>
          </a:xfrm>
          <a:prstGeom prst="rect">
            <a:avLst/>
          </a:prstGeom>
          <a:noFill/>
        </p:spPr>
        <p:txBody>
          <a:bodyPr wrap="square">
            <a:spAutoFit/>
          </a:bodyPr>
          <a:lstStyle/>
          <a:p>
            <a:pPr marL="0" indent="0">
              <a:lnSpc>
                <a:spcPct val="100000"/>
              </a:lnSpc>
              <a:buNone/>
            </a:pPr>
            <a:r>
              <a:rPr lang="en-US" sz="8800" b="1">
                <a:gradFill>
                  <a:gsLst>
                    <a:gs pos="0">
                      <a:srgbClr val="499659"/>
                    </a:gs>
                    <a:gs pos="100000">
                      <a:srgbClr val="6AB86E"/>
                    </a:gs>
                  </a:gsLst>
                  <a:lin ang="0" scaled="0"/>
                </a:gradFill>
                <a:latin typeface="Gill Sans Nova" panose="020B0602020104020203" pitchFamily="34" charset="0"/>
                <a:cs typeface="Agency FB" panose="020F0502020204030204" pitchFamily="34" charset="0"/>
              </a:rPr>
              <a:t>Contents</a:t>
            </a:r>
            <a:endParaRPr lang="en-CA" sz="8800" b="1">
              <a:gradFill>
                <a:gsLst>
                  <a:gs pos="0">
                    <a:srgbClr val="499659"/>
                  </a:gs>
                  <a:gs pos="100000">
                    <a:srgbClr val="6AB86E"/>
                  </a:gs>
                </a:gsLst>
                <a:lin ang="0" scaled="0"/>
              </a:gradFill>
              <a:latin typeface="Gill Sans Nova" panose="020B0602020104020203" pitchFamily="34" charset="0"/>
              <a:cs typeface="Agency FB" panose="020F0502020204030204" pitchFamily="34" charset="0"/>
            </a:endParaRPr>
          </a:p>
        </p:txBody>
      </p:sp>
    </p:spTree>
    <p:extLst>
      <p:ext uri="{BB962C8B-B14F-4D97-AF65-F5344CB8AC3E}">
        <p14:creationId xmlns:p14="http://schemas.microsoft.com/office/powerpoint/2010/main" val="5810977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9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col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solidFill>
                  <a:schemeClr val="bg1"/>
                </a:solidFill>
                <a:latin typeface="Gill Sans Nova" panose="020B0602020104020203" pitchFamily="34" charset="0"/>
              </a:defRPr>
            </a:lvl1pPr>
          </a:lstStyle>
          <a:p>
            <a:pPr lvl="0"/>
            <a:r>
              <a:rPr lang="en-US"/>
              <a:t>Headline here</a:t>
            </a:r>
          </a:p>
        </p:txBody>
      </p:sp>
      <p:sp>
        <p:nvSpPr>
          <p:cNvPr id="8" name="Text Placeholder 7">
            <a:extLst>
              <a:ext uri="{FF2B5EF4-FFF2-40B4-BE49-F238E27FC236}">
                <a16:creationId xmlns:a16="http://schemas.microsoft.com/office/drawing/2014/main" id="{E88C2453-3052-2F14-415F-4CB294035BB2}"/>
              </a:ext>
            </a:extLst>
          </p:cNvPr>
          <p:cNvSpPr>
            <a:spLocks noGrp="1"/>
          </p:cNvSpPr>
          <p:nvPr>
            <p:ph type="body" sz="quarter" idx="11"/>
          </p:nvPr>
        </p:nvSpPr>
        <p:spPr>
          <a:xfrm>
            <a:off x="350019" y="1366834"/>
            <a:ext cx="11155362" cy="4718050"/>
          </a:xfrm>
          <a:prstGeom prst="rect">
            <a:avLst/>
          </a:prstGeom>
        </p:spPr>
        <p:txBody>
          <a:bodyPr/>
          <a:lstStyle>
            <a:lvl1pPr marL="0" indent="0">
              <a:buNone/>
              <a:defRPr sz="2400" b="0" i="0">
                <a:solidFill>
                  <a:schemeClr val="bg1"/>
                </a:solidFill>
                <a:latin typeface="Gill Sans Nova" panose="020B0602020104020203" pitchFamily="34" charset="0"/>
              </a:defRPr>
            </a:lvl1pPr>
            <a:lvl2pPr>
              <a:defRPr sz="2000" b="0" i="0">
                <a:solidFill>
                  <a:schemeClr val="bg1"/>
                </a:solidFill>
                <a:latin typeface="Gill Sans Nova" panose="020B0602020104020203" pitchFamily="34" charset="0"/>
              </a:defRPr>
            </a:lvl2pPr>
            <a:lvl3pPr>
              <a:defRPr sz="1800" b="0" i="0">
                <a:solidFill>
                  <a:schemeClr val="bg1"/>
                </a:solidFill>
                <a:latin typeface="Gill Sans Nova" panose="020B0602020104020203" pitchFamily="34" charset="0"/>
              </a:defRPr>
            </a:lvl3pPr>
            <a:lvl4pPr>
              <a:defRPr sz="1600" b="0" i="0">
                <a:solidFill>
                  <a:schemeClr val="bg1"/>
                </a:solidFill>
                <a:latin typeface="Gill Sans Nova" panose="020B0602020104020203" pitchFamily="34" charset="0"/>
              </a:defRPr>
            </a:lvl4pPr>
            <a:lvl5pPr>
              <a:defRPr sz="1600" b="0" i="0">
                <a:solidFill>
                  <a:schemeClr val="bg1"/>
                </a:solidFill>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12550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solidFill>
                  <a:schemeClr val="bg1"/>
                </a:solidFill>
                <a:latin typeface="Gill Sans Nova" panose="020B0602020104020203" pitchFamily="34" charset="0"/>
              </a:defRPr>
            </a:lvl1pPr>
          </a:lstStyle>
          <a:p>
            <a:pPr lvl="0"/>
            <a:r>
              <a:rPr lang="en-US"/>
              <a:t>Headline here</a:t>
            </a:r>
          </a:p>
        </p:txBody>
      </p:sp>
      <p:sp>
        <p:nvSpPr>
          <p:cNvPr id="8" name="Text Placeholder 7">
            <a:extLst>
              <a:ext uri="{FF2B5EF4-FFF2-40B4-BE49-F238E27FC236}">
                <a16:creationId xmlns:a16="http://schemas.microsoft.com/office/drawing/2014/main" id="{E88C2453-3052-2F14-415F-4CB294035BB2}"/>
              </a:ext>
            </a:extLst>
          </p:cNvPr>
          <p:cNvSpPr>
            <a:spLocks noGrp="1"/>
          </p:cNvSpPr>
          <p:nvPr>
            <p:ph type="body" sz="quarter" idx="11"/>
          </p:nvPr>
        </p:nvSpPr>
        <p:spPr>
          <a:xfrm>
            <a:off x="350019" y="1366834"/>
            <a:ext cx="5577681" cy="4718050"/>
          </a:xfrm>
          <a:prstGeom prst="rect">
            <a:avLst/>
          </a:prstGeom>
        </p:spPr>
        <p:txBody>
          <a:bodyPr/>
          <a:lstStyle>
            <a:lvl1pPr marL="0" indent="0">
              <a:buNone/>
              <a:defRPr sz="2400" b="0" i="0">
                <a:solidFill>
                  <a:schemeClr val="bg1"/>
                </a:solidFill>
                <a:latin typeface="Gill Sans Nova" panose="020B0602020104020203" pitchFamily="34" charset="0"/>
              </a:defRPr>
            </a:lvl1pPr>
            <a:lvl2pPr>
              <a:defRPr sz="2000" b="0" i="0">
                <a:solidFill>
                  <a:schemeClr val="bg1"/>
                </a:solidFill>
                <a:latin typeface="Gill Sans Nova" panose="020B0602020104020203" pitchFamily="34" charset="0"/>
              </a:defRPr>
            </a:lvl2pPr>
            <a:lvl3pPr>
              <a:defRPr sz="1800" b="0" i="0">
                <a:solidFill>
                  <a:schemeClr val="bg1"/>
                </a:solidFill>
                <a:latin typeface="Gill Sans Nova" panose="020B0602020104020203" pitchFamily="34" charset="0"/>
              </a:defRPr>
            </a:lvl3pPr>
            <a:lvl4pPr>
              <a:defRPr sz="1600" b="0" i="0">
                <a:solidFill>
                  <a:schemeClr val="bg1"/>
                </a:solidFill>
                <a:latin typeface="Gill Sans Nova" panose="020B0602020104020203" pitchFamily="34" charset="0"/>
              </a:defRPr>
            </a:lvl4pPr>
            <a:lvl5pPr>
              <a:defRPr sz="1600" b="0" i="0">
                <a:solidFill>
                  <a:schemeClr val="bg1"/>
                </a:solidFill>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BDA72796-ECB3-8088-5E33-71319B234C93}"/>
              </a:ext>
            </a:extLst>
          </p:cNvPr>
          <p:cNvSpPr>
            <a:spLocks noGrp="1"/>
          </p:cNvSpPr>
          <p:nvPr>
            <p:ph type="body" sz="quarter" idx="12"/>
          </p:nvPr>
        </p:nvSpPr>
        <p:spPr>
          <a:xfrm>
            <a:off x="6096000" y="1366834"/>
            <a:ext cx="5577681" cy="4718050"/>
          </a:xfrm>
          <a:prstGeom prst="rect">
            <a:avLst/>
          </a:prstGeom>
        </p:spPr>
        <p:txBody>
          <a:bodyPr/>
          <a:lstStyle>
            <a:lvl1pPr marL="0" indent="0">
              <a:buNone/>
              <a:defRPr sz="2400" b="0" i="0">
                <a:solidFill>
                  <a:schemeClr val="bg1"/>
                </a:solidFill>
                <a:latin typeface="Gill Sans Nova" panose="020B0602020104020203" pitchFamily="34" charset="0"/>
              </a:defRPr>
            </a:lvl1pPr>
            <a:lvl2pPr>
              <a:defRPr sz="2000" b="0" i="0">
                <a:solidFill>
                  <a:schemeClr val="bg1"/>
                </a:solidFill>
                <a:latin typeface="Gill Sans Nova" panose="020B0602020104020203" pitchFamily="34" charset="0"/>
              </a:defRPr>
            </a:lvl2pPr>
            <a:lvl3pPr>
              <a:defRPr sz="1800" b="0" i="0">
                <a:solidFill>
                  <a:schemeClr val="bg1"/>
                </a:solidFill>
                <a:latin typeface="Gill Sans Nova" panose="020B0602020104020203" pitchFamily="34" charset="0"/>
              </a:defRPr>
            </a:lvl3pPr>
            <a:lvl4pPr>
              <a:defRPr sz="1600" b="0" i="0">
                <a:solidFill>
                  <a:schemeClr val="bg1"/>
                </a:solidFill>
                <a:latin typeface="Gill Sans Nova" panose="020B0602020104020203" pitchFamily="34" charset="0"/>
              </a:defRPr>
            </a:lvl4pPr>
            <a:lvl5pPr>
              <a:defRPr sz="1600" b="0" i="0">
                <a:solidFill>
                  <a:schemeClr val="bg1"/>
                </a:solidFill>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82704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call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6D0C902-3F3B-913D-6E9E-0F0F2662566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462" t="29334" r="26791" b="40053"/>
          <a:stretch/>
        </p:blipFill>
        <p:spPr>
          <a:xfrm>
            <a:off x="-1" y="645926"/>
            <a:ext cx="12226651" cy="5645889"/>
          </a:xfrm>
          <a:prstGeom prst="rect">
            <a:avLst/>
          </a:prstGeom>
        </p:spPr>
      </p:pic>
      <p:sp>
        <p:nvSpPr>
          <p:cNvPr id="11" name="Picture Placeholder 10">
            <a:extLst>
              <a:ext uri="{FF2B5EF4-FFF2-40B4-BE49-F238E27FC236}">
                <a16:creationId xmlns:a16="http://schemas.microsoft.com/office/drawing/2014/main" id="{093009E1-BFCC-E9F7-6A92-FC06B18584B5}"/>
              </a:ext>
            </a:extLst>
          </p:cNvPr>
          <p:cNvSpPr>
            <a:spLocks noGrp="1"/>
          </p:cNvSpPr>
          <p:nvPr>
            <p:ph type="pic" sz="quarter" idx="11"/>
          </p:nvPr>
        </p:nvSpPr>
        <p:spPr>
          <a:xfrm>
            <a:off x="6443241" y="894555"/>
            <a:ext cx="6480997" cy="5182917"/>
          </a:xfrm>
          <a:prstGeom prst="roundRect">
            <a:avLst>
              <a:gd name="adj" fmla="val 15982"/>
            </a:avLst>
          </a:prstGeom>
          <a:solidFill>
            <a:schemeClr val="accent5">
              <a:lumMod val="50000"/>
            </a:schemeClr>
          </a:solidFill>
        </p:spPr>
        <p:txBody>
          <a:bodyPr anchor="ctr"/>
          <a:lstStyle>
            <a:lvl1pPr marL="0" indent="0" algn="ctr">
              <a:buNone/>
              <a:defRPr/>
            </a:lvl1pPr>
          </a:lstStyle>
          <a:p>
            <a:endParaRPr lang="en-US"/>
          </a:p>
        </p:txBody>
      </p:sp>
      <p:sp>
        <p:nvSpPr>
          <p:cNvPr id="5" name="Text Placeholder 4">
            <a:extLst>
              <a:ext uri="{FF2B5EF4-FFF2-40B4-BE49-F238E27FC236}">
                <a16:creationId xmlns:a16="http://schemas.microsoft.com/office/drawing/2014/main" id="{D76B47D5-2064-434A-5EBB-B934285C05AF}"/>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3600" b="1" i="0">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Callout text here</a:t>
            </a:r>
          </a:p>
        </p:txBody>
      </p:sp>
      <p:sp>
        <p:nvSpPr>
          <p:cNvPr id="9" name="Rectangle 8">
            <a:extLst>
              <a:ext uri="{FF2B5EF4-FFF2-40B4-BE49-F238E27FC236}">
                <a16:creationId xmlns:a16="http://schemas.microsoft.com/office/drawing/2014/main" id="{2088A9A3-C5C8-E39B-85B5-7087B0F9DEF9}"/>
              </a:ext>
            </a:extLst>
          </p:cNvPr>
          <p:cNvSpPr/>
          <p:nvPr userDrawn="1"/>
        </p:nvSpPr>
        <p:spPr>
          <a:xfrm>
            <a:off x="12192000" y="0"/>
            <a:ext cx="1949302" cy="7038753"/>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72651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7014674-59F7-50E6-3F88-85033D7CEE8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462" t="29334" r="26791" b="40053"/>
          <a:stretch/>
        </p:blipFill>
        <p:spPr>
          <a:xfrm>
            <a:off x="-1" y="645926"/>
            <a:ext cx="12226651" cy="5645889"/>
          </a:xfrm>
          <a:prstGeom prst="rect">
            <a:avLst/>
          </a:prstGeom>
        </p:spPr>
      </p:pic>
      <p:pic>
        <p:nvPicPr>
          <p:cNvPr id="7" name="Picture 6">
            <a:extLst>
              <a:ext uri="{FF2B5EF4-FFF2-40B4-BE49-F238E27FC236}">
                <a16:creationId xmlns:a16="http://schemas.microsoft.com/office/drawing/2014/main" id="{D6792B4A-AB4A-E671-3193-0557B3E2DADC}"/>
              </a:ext>
            </a:extLst>
          </p:cNvPr>
          <p:cNvPicPr>
            <a:picLocks noChangeAspect="1"/>
          </p:cNvPicPr>
          <p:nvPr userDrawn="1"/>
        </p:nvPicPr>
        <p:blipFill>
          <a:blip r:embed="rId4"/>
          <a:stretch>
            <a:fillRect/>
          </a:stretch>
        </p:blipFill>
        <p:spPr>
          <a:xfrm>
            <a:off x="10935929" y="312457"/>
            <a:ext cx="857716" cy="374400"/>
          </a:xfrm>
          <a:prstGeom prst="rect">
            <a:avLst/>
          </a:prstGeom>
        </p:spPr>
      </p:pic>
      <p:sp>
        <p:nvSpPr>
          <p:cNvPr id="10" name="Picture Placeholder 10">
            <a:extLst>
              <a:ext uri="{FF2B5EF4-FFF2-40B4-BE49-F238E27FC236}">
                <a16:creationId xmlns:a16="http://schemas.microsoft.com/office/drawing/2014/main" id="{EC202524-A1E2-3BAE-FF83-A6FCC6867DED}"/>
              </a:ext>
            </a:extLst>
          </p:cNvPr>
          <p:cNvSpPr>
            <a:spLocks noGrp="1"/>
          </p:cNvSpPr>
          <p:nvPr>
            <p:ph type="pic" sz="quarter" idx="11"/>
          </p:nvPr>
        </p:nvSpPr>
        <p:spPr>
          <a:xfrm>
            <a:off x="6443241" y="894555"/>
            <a:ext cx="6480997" cy="5182917"/>
          </a:xfrm>
          <a:prstGeom prst="roundRect">
            <a:avLst>
              <a:gd name="adj" fmla="val 15982"/>
            </a:avLst>
          </a:prstGeom>
          <a:solidFill>
            <a:schemeClr val="accent5">
              <a:lumMod val="50000"/>
            </a:schemeClr>
          </a:solidFill>
        </p:spPr>
        <p:txBody>
          <a:bodyPr anchor="ctr"/>
          <a:lstStyle>
            <a:lvl1pPr marL="0" indent="0" algn="ctr">
              <a:buNone/>
              <a:defRPr/>
            </a:lvl1pPr>
          </a:lstStyle>
          <a:p>
            <a:endParaRPr lang="en-US"/>
          </a:p>
        </p:txBody>
      </p:sp>
      <p:sp>
        <p:nvSpPr>
          <p:cNvPr id="12" name="Text Placeholder 4">
            <a:extLst>
              <a:ext uri="{FF2B5EF4-FFF2-40B4-BE49-F238E27FC236}">
                <a16:creationId xmlns:a16="http://schemas.microsoft.com/office/drawing/2014/main" id="{729A3D2C-3419-CABB-F612-B7A6015DCD3F}"/>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4400" b="1" i="0">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title here</a:t>
            </a:r>
          </a:p>
        </p:txBody>
      </p:sp>
      <p:sp>
        <p:nvSpPr>
          <p:cNvPr id="6" name="Rectangle 5">
            <a:extLst>
              <a:ext uri="{FF2B5EF4-FFF2-40B4-BE49-F238E27FC236}">
                <a16:creationId xmlns:a16="http://schemas.microsoft.com/office/drawing/2014/main" id="{B649C327-4849-7C65-C8F0-24796CAB072B}"/>
              </a:ext>
            </a:extLst>
          </p:cNvPr>
          <p:cNvSpPr/>
          <p:nvPr userDrawn="1"/>
        </p:nvSpPr>
        <p:spPr>
          <a:xfrm>
            <a:off x="12192000" y="8313"/>
            <a:ext cx="1949302" cy="7038753"/>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815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ll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B86F4D-4307-E583-982A-8D3646B360E2}"/>
              </a:ext>
            </a:extLst>
          </p:cNvPr>
          <p:cNvSpPr/>
          <p:nvPr/>
        </p:nvSpPr>
        <p:spPr>
          <a:xfrm>
            <a:off x="9025214" y="1414759"/>
            <a:ext cx="3281711" cy="4142509"/>
          </a:xfrm>
          <a:prstGeom prst="rect">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1209DB4A-A61F-F7C1-2859-C35A230604F2}"/>
              </a:ext>
            </a:extLst>
          </p:cNvPr>
          <p:cNvSpPr>
            <a:spLocks noGrp="1"/>
          </p:cNvSpPr>
          <p:nvPr>
            <p:ph type="pic" sz="quarter" idx="11"/>
          </p:nvPr>
        </p:nvSpPr>
        <p:spPr>
          <a:xfrm>
            <a:off x="6905468" y="1414758"/>
            <a:ext cx="4140000" cy="4140000"/>
          </a:xfrm>
          <a:custGeom>
            <a:avLst/>
            <a:gdLst>
              <a:gd name="connsiteX0" fmla="*/ 2070000 w 4140000"/>
              <a:gd name="connsiteY0" fmla="*/ 0 h 4140000"/>
              <a:gd name="connsiteX1" fmla="*/ 4140000 w 4140000"/>
              <a:gd name="connsiteY1" fmla="*/ 2070000 h 4140000"/>
              <a:gd name="connsiteX2" fmla="*/ 2070000 w 4140000"/>
              <a:gd name="connsiteY2" fmla="*/ 4140000 h 4140000"/>
              <a:gd name="connsiteX3" fmla="*/ 0 w 4140000"/>
              <a:gd name="connsiteY3" fmla="*/ 2070000 h 4140000"/>
              <a:gd name="connsiteX4" fmla="*/ 249838 w 4140000"/>
              <a:gd name="connsiteY4" fmla="*/ 1083315 h 4140000"/>
              <a:gd name="connsiteX5" fmla="*/ 256657 w 4140000"/>
              <a:gd name="connsiteY5" fmla="*/ 1072092 h 4140000"/>
              <a:gd name="connsiteX6" fmla="*/ 331420 w 4140000"/>
              <a:gd name="connsiteY6" fmla="*/ 1095299 h 4140000"/>
              <a:gd name="connsiteX7" fmla="*/ 454275 w 4140000"/>
              <a:gd name="connsiteY7" fmla="*/ 1107684 h 4140000"/>
              <a:gd name="connsiteX8" fmla="*/ 1063875 w 4140000"/>
              <a:gd name="connsiteY8" fmla="*/ 498084 h 4140000"/>
              <a:gd name="connsiteX9" fmla="*/ 1051490 w 4140000"/>
              <a:gd name="connsiteY9" fmla="*/ 375228 h 4140000"/>
              <a:gd name="connsiteX10" fmla="*/ 1023792 w 4140000"/>
              <a:gd name="connsiteY10" fmla="*/ 285999 h 4140000"/>
              <a:gd name="connsiteX11" fmla="*/ 1083316 w 4140000"/>
              <a:gd name="connsiteY11" fmla="*/ 249838 h 4140000"/>
              <a:gd name="connsiteX12" fmla="*/ 2070000 w 4140000"/>
              <a:gd name="connsiteY12" fmla="*/ 0 h 41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0000" h="4140000">
                <a:moveTo>
                  <a:pt x="2070000" y="0"/>
                </a:moveTo>
                <a:cubicBezTo>
                  <a:pt x="3213229" y="0"/>
                  <a:pt x="4140000" y="926771"/>
                  <a:pt x="4140000" y="2070000"/>
                </a:cubicBezTo>
                <a:cubicBezTo>
                  <a:pt x="4140000" y="3213229"/>
                  <a:pt x="3213229" y="4140000"/>
                  <a:pt x="2070000" y="4140000"/>
                </a:cubicBezTo>
                <a:cubicBezTo>
                  <a:pt x="926771" y="4140000"/>
                  <a:pt x="0" y="3213229"/>
                  <a:pt x="0" y="2070000"/>
                </a:cubicBezTo>
                <a:cubicBezTo>
                  <a:pt x="0" y="1712741"/>
                  <a:pt x="90505" y="1376620"/>
                  <a:pt x="249838" y="1083315"/>
                </a:cubicBezTo>
                <a:lnTo>
                  <a:pt x="256657" y="1072092"/>
                </a:lnTo>
                <a:lnTo>
                  <a:pt x="331420" y="1095299"/>
                </a:lnTo>
                <a:cubicBezTo>
                  <a:pt x="371103" y="1103420"/>
                  <a:pt x="412191" y="1107684"/>
                  <a:pt x="454275" y="1107684"/>
                </a:cubicBezTo>
                <a:cubicBezTo>
                  <a:pt x="790948" y="1107684"/>
                  <a:pt x="1063875" y="834757"/>
                  <a:pt x="1063875" y="498084"/>
                </a:cubicBezTo>
                <a:cubicBezTo>
                  <a:pt x="1063875" y="456000"/>
                  <a:pt x="1059611" y="414912"/>
                  <a:pt x="1051490" y="375228"/>
                </a:cubicBezTo>
                <a:lnTo>
                  <a:pt x="1023792" y="285999"/>
                </a:lnTo>
                <a:lnTo>
                  <a:pt x="1083316" y="249838"/>
                </a:lnTo>
                <a:cubicBezTo>
                  <a:pt x="1376621" y="90505"/>
                  <a:pt x="1712741" y="0"/>
                  <a:pt x="2070000" y="0"/>
                </a:cubicBezTo>
                <a:close/>
              </a:path>
            </a:pathLst>
          </a:custGeom>
          <a:solidFill>
            <a:schemeClr val="accent5">
              <a:lumMod val="50000"/>
            </a:schemeClr>
          </a:solidFill>
        </p:spPr>
        <p:txBody>
          <a:bodyPr wrap="square" anchor="ctr">
            <a:noAutofit/>
          </a:bodyPr>
          <a:lstStyle>
            <a:lvl1pPr marL="0" indent="0" algn="ctr">
              <a:buNone/>
              <a:defRPr/>
            </a:lvl1pPr>
          </a:lstStyle>
          <a:p>
            <a:endParaRPr lang="en-US"/>
          </a:p>
        </p:txBody>
      </p:sp>
      <p:pic>
        <p:nvPicPr>
          <p:cNvPr id="5" name="Picture 4" descr="Circle&#10;&#10;Description automatically generated">
            <a:extLst>
              <a:ext uri="{FF2B5EF4-FFF2-40B4-BE49-F238E27FC236}">
                <a16:creationId xmlns:a16="http://schemas.microsoft.com/office/drawing/2014/main" id="{0D4B48B9-A15A-FD91-1F4B-A4DE0D9A4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6030" y="1293616"/>
            <a:ext cx="1234124" cy="1234124"/>
          </a:xfrm>
          <a:prstGeom prst="rect">
            <a:avLst/>
          </a:prstGeom>
        </p:spPr>
      </p:pic>
      <p:sp>
        <p:nvSpPr>
          <p:cNvPr id="14" name="Text Placeholder 4">
            <a:extLst>
              <a:ext uri="{FF2B5EF4-FFF2-40B4-BE49-F238E27FC236}">
                <a16:creationId xmlns:a16="http://schemas.microsoft.com/office/drawing/2014/main" id="{7AF3DD6B-2173-9262-C074-0D4D66152F6C}"/>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3600" b="0" i="1">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“Quote text here”</a:t>
            </a:r>
          </a:p>
        </p:txBody>
      </p:sp>
    </p:spTree>
    <p:extLst>
      <p:ext uri="{BB962C8B-B14F-4D97-AF65-F5344CB8AC3E}">
        <p14:creationId xmlns:p14="http://schemas.microsoft.com/office/powerpoint/2010/main" val="192863541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841C62-3600-5952-47D2-99FCB5AE7C68}"/>
              </a:ext>
            </a:extLst>
          </p:cNvPr>
          <p:cNvSpPr txBox="1">
            <a:spLocks/>
          </p:cNvSpPr>
          <p:nvPr userDrawn="1"/>
        </p:nvSpPr>
        <p:spPr>
          <a:xfrm>
            <a:off x="377678" y="724959"/>
            <a:ext cx="11157283" cy="523220"/>
          </a:xfrm>
          <a:prstGeom prst="rect">
            <a:avLst/>
          </a:prstGeom>
        </p:spPr>
        <p:txBody>
          <a:bodyPr vert="horz"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b="1">
                <a:latin typeface="Gill Sans Nova" panose="020B0602020104020203" pitchFamily="34" charset="0"/>
                <a:cs typeface="Agency FB" panose="020F0502020204030204" pitchFamily="34" charset="0"/>
              </a:rPr>
              <a:t>Table of</a:t>
            </a:r>
            <a:endParaRPr lang="en-CA" sz="2800" b="1">
              <a:latin typeface="Gill Sans Nova" panose="020B0602020104020203" pitchFamily="34" charset="0"/>
              <a:cs typeface="Agency FB" panose="020F0502020204030204" pitchFamily="34" charset="0"/>
            </a:endParaRPr>
          </a:p>
        </p:txBody>
      </p:sp>
      <p:sp>
        <p:nvSpPr>
          <p:cNvPr id="6" name="TextBox 5">
            <a:extLst>
              <a:ext uri="{FF2B5EF4-FFF2-40B4-BE49-F238E27FC236}">
                <a16:creationId xmlns:a16="http://schemas.microsoft.com/office/drawing/2014/main" id="{B990BAA4-3FF1-8940-21F6-85FDA4AF8779}"/>
              </a:ext>
            </a:extLst>
          </p:cNvPr>
          <p:cNvSpPr txBox="1"/>
          <p:nvPr userDrawn="1"/>
        </p:nvSpPr>
        <p:spPr>
          <a:xfrm>
            <a:off x="304526" y="986569"/>
            <a:ext cx="6099048" cy="1446550"/>
          </a:xfrm>
          <a:prstGeom prst="rect">
            <a:avLst/>
          </a:prstGeom>
          <a:noFill/>
        </p:spPr>
        <p:txBody>
          <a:bodyPr wrap="square">
            <a:spAutoFit/>
          </a:bodyPr>
          <a:lstStyle/>
          <a:p>
            <a:pPr marL="0" indent="0">
              <a:lnSpc>
                <a:spcPct val="100000"/>
              </a:lnSpc>
              <a:buNone/>
            </a:pPr>
            <a:r>
              <a:rPr lang="en-US" sz="8800" b="1">
                <a:gradFill>
                  <a:gsLst>
                    <a:gs pos="0">
                      <a:srgbClr val="499659"/>
                    </a:gs>
                    <a:gs pos="100000">
                      <a:srgbClr val="6AB86E"/>
                    </a:gs>
                  </a:gsLst>
                  <a:lin ang="0" scaled="0"/>
                </a:gradFill>
                <a:latin typeface="Gill Sans Nova" panose="020B0602020104020203" pitchFamily="34" charset="0"/>
                <a:cs typeface="Agency FB" panose="020F0502020204030204" pitchFamily="34" charset="0"/>
              </a:rPr>
              <a:t>Contents</a:t>
            </a:r>
            <a:endParaRPr lang="en-CA" sz="8800" b="1">
              <a:gradFill>
                <a:gsLst>
                  <a:gs pos="0">
                    <a:srgbClr val="499659"/>
                  </a:gs>
                  <a:gs pos="100000">
                    <a:srgbClr val="6AB86E"/>
                  </a:gs>
                </a:gsLst>
                <a:lin ang="0" scaled="0"/>
              </a:gradFill>
              <a:latin typeface="Gill Sans Nova" panose="020B0602020104020203" pitchFamily="34" charset="0"/>
              <a:cs typeface="Agency FB" panose="020F0502020204030204" pitchFamily="34" charset="0"/>
            </a:endParaRPr>
          </a:p>
        </p:txBody>
      </p:sp>
    </p:spTree>
    <p:extLst>
      <p:ext uri="{BB962C8B-B14F-4D97-AF65-F5344CB8AC3E}">
        <p14:creationId xmlns:p14="http://schemas.microsoft.com/office/powerpoint/2010/main" val="120658325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ta Visualiza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54BA9-CE83-13BA-4D9D-2CF09BDC8735}"/>
              </a:ext>
            </a:extLst>
          </p:cNvPr>
          <p:cNvPicPr>
            <a:picLocks noChangeAspect="1"/>
          </p:cNvPicPr>
          <p:nvPr userDrawn="1"/>
        </p:nvPicPr>
        <p:blipFill rotWithShape="1">
          <a:blip r:embed="rId2">
            <a:alphaModFix amt="2000"/>
          </a:blip>
          <a:srcRect l="23994" r="-2049"/>
          <a:stretch/>
        </p:blipFill>
        <p:spPr>
          <a:xfrm>
            <a:off x="-1" y="4954920"/>
            <a:ext cx="10684031" cy="1773165"/>
          </a:xfrm>
          <a:prstGeom prst="rect">
            <a:avLst/>
          </a:prstGeom>
        </p:spPr>
      </p:pic>
      <p:sp>
        <p:nvSpPr>
          <p:cNvPr id="11" name="Text Placeholder 8">
            <a:extLst>
              <a:ext uri="{FF2B5EF4-FFF2-40B4-BE49-F238E27FC236}">
                <a16:creationId xmlns:a16="http://schemas.microsoft.com/office/drawing/2014/main" id="{56FF52FC-090A-ECB9-068E-C55E59E363BB}"/>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bg1"/>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Footnote here</a:t>
            </a:r>
          </a:p>
        </p:txBody>
      </p:sp>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b="1" i="0">
                <a:solidFill>
                  <a:schemeClr val="bg1"/>
                </a:solidFill>
                <a:latin typeface="Gill Sans Nova" panose="020B0602020104020203" pitchFamily="34" charset="0"/>
              </a:defRPr>
            </a:lvl1pPr>
          </a:lstStyle>
          <a:p>
            <a:pPr lvl="0"/>
            <a:r>
              <a:rPr lang="en-US"/>
              <a:t>Headline here</a:t>
            </a:r>
          </a:p>
        </p:txBody>
      </p:sp>
      <p:cxnSp>
        <p:nvCxnSpPr>
          <p:cNvPr id="8" name="Straight Connector 7">
            <a:extLst>
              <a:ext uri="{FF2B5EF4-FFF2-40B4-BE49-F238E27FC236}">
                <a16:creationId xmlns:a16="http://schemas.microsoft.com/office/drawing/2014/main" id="{8B8E5218-63CF-9E5A-B185-6845CD9023E5}"/>
              </a:ext>
            </a:extLst>
          </p:cNvPr>
          <p:cNvCxnSpPr>
            <a:cxnSpLocks/>
          </p:cNvCxnSpPr>
          <p:nvPr userDrawn="1"/>
        </p:nvCxnSpPr>
        <p:spPr>
          <a:xfrm>
            <a:off x="253965" y="5994400"/>
            <a:ext cx="116586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D9963A-51D0-6141-ADA0-C43D986AD111}"/>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13" name="Group 12">
            <a:extLst>
              <a:ext uri="{FF2B5EF4-FFF2-40B4-BE49-F238E27FC236}">
                <a16:creationId xmlns:a16="http://schemas.microsoft.com/office/drawing/2014/main" id="{FA83FB59-9E43-DB48-1E36-34D4C69A0A22}"/>
              </a:ext>
            </a:extLst>
          </p:cNvPr>
          <p:cNvGrpSpPr/>
          <p:nvPr userDrawn="1"/>
        </p:nvGrpSpPr>
        <p:grpSpPr>
          <a:xfrm>
            <a:off x="552679" y="478225"/>
            <a:ext cx="301980" cy="301980"/>
            <a:chOff x="456425" y="394835"/>
            <a:chExt cx="301980" cy="301980"/>
          </a:xfrm>
        </p:grpSpPr>
        <p:sp>
          <p:nvSpPr>
            <p:cNvPr id="14" name="Oval 13">
              <a:extLst>
                <a:ext uri="{FF2B5EF4-FFF2-40B4-BE49-F238E27FC236}">
                  <a16:creationId xmlns:a16="http://schemas.microsoft.com/office/drawing/2014/main" id="{DBA16E2F-F357-9ACF-18E6-DEADBCE464AC}"/>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4551897F-4E12-8572-C82E-47AF47C9534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164" y="442531"/>
              <a:ext cx="204501" cy="204501"/>
            </a:xfrm>
            <a:prstGeom prst="rect">
              <a:avLst/>
            </a:prstGeom>
          </p:spPr>
        </p:pic>
      </p:grpSp>
      <p:sp>
        <p:nvSpPr>
          <p:cNvPr id="16" name="Text Placeholder 8">
            <a:extLst>
              <a:ext uri="{FF2B5EF4-FFF2-40B4-BE49-F238E27FC236}">
                <a16:creationId xmlns:a16="http://schemas.microsoft.com/office/drawing/2014/main" id="{11646A36-6561-02BC-518A-F3C6065EAB38}"/>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solidFill>
                  <a:schemeClr val="bg1"/>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Tree>
    <p:extLst>
      <p:ext uri="{BB962C8B-B14F-4D97-AF65-F5344CB8AC3E}">
        <p14:creationId xmlns:p14="http://schemas.microsoft.com/office/powerpoint/2010/main" val="131761264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ata Visualiza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54BA9-CE83-13BA-4D9D-2CF09BDC8735}"/>
              </a:ext>
            </a:extLst>
          </p:cNvPr>
          <p:cNvPicPr>
            <a:picLocks noChangeAspect="1"/>
          </p:cNvPicPr>
          <p:nvPr userDrawn="1"/>
        </p:nvPicPr>
        <p:blipFill rotWithShape="1">
          <a:blip r:embed="rId2">
            <a:alphaModFix amt="2000"/>
          </a:blip>
          <a:srcRect l="23994" r="-2049"/>
          <a:stretch/>
        </p:blipFill>
        <p:spPr>
          <a:xfrm>
            <a:off x="-1" y="4954920"/>
            <a:ext cx="10684031" cy="1773165"/>
          </a:xfrm>
          <a:prstGeom prst="rect">
            <a:avLst/>
          </a:prstGeom>
        </p:spPr>
      </p:pic>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b="1" i="0">
                <a:solidFill>
                  <a:schemeClr val="bg1"/>
                </a:solidFill>
                <a:latin typeface="Gill Sans Nova" panose="020B0602020104020203" pitchFamily="34" charset="0"/>
              </a:defRPr>
            </a:lvl1pPr>
          </a:lstStyle>
          <a:p>
            <a:pPr lvl="0"/>
            <a:r>
              <a:rPr lang="en-US"/>
              <a:t>Headline here</a:t>
            </a:r>
          </a:p>
        </p:txBody>
      </p:sp>
      <p:sp>
        <p:nvSpPr>
          <p:cNvPr id="10" name="TextBox 9">
            <a:extLst>
              <a:ext uri="{FF2B5EF4-FFF2-40B4-BE49-F238E27FC236}">
                <a16:creationId xmlns:a16="http://schemas.microsoft.com/office/drawing/2014/main" id="{1BD9963A-51D0-6141-ADA0-C43D986AD111}"/>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13" name="Group 12">
            <a:extLst>
              <a:ext uri="{FF2B5EF4-FFF2-40B4-BE49-F238E27FC236}">
                <a16:creationId xmlns:a16="http://schemas.microsoft.com/office/drawing/2014/main" id="{FA83FB59-9E43-DB48-1E36-34D4C69A0A22}"/>
              </a:ext>
            </a:extLst>
          </p:cNvPr>
          <p:cNvGrpSpPr/>
          <p:nvPr userDrawn="1"/>
        </p:nvGrpSpPr>
        <p:grpSpPr>
          <a:xfrm>
            <a:off x="552679" y="478225"/>
            <a:ext cx="301980" cy="301980"/>
            <a:chOff x="456425" y="394835"/>
            <a:chExt cx="301980" cy="301980"/>
          </a:xfrm>
        </p:grpSpPr>
        <p:sp>
          <p:nvSpPr>
            <p:cNvPr id="14" name="Oval 13">
              <a:extLst>
                <a:ext uri="{FF2B5EF4-FFF2-40B4-BE49-F238E27FC236}">
                  <a16:creationId xmlns:a16="http://schemas.microsoft.com/office/drawing/2014/main" id="{DBA16E2F-F357-9ACF-18E6-DEADBCE464AC}"/>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4551897F-4E12-8572-C82E-47AF47C9534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164" y="442531"/>
              <a:ext cx="204501" cy="204501"/>
            </a:xfrm>
            <a:prstGeom prst="rect">
              <a:avLst/>
            </a:prstGeom>
          </p:spPr>
        </p:pic>
      </p:grpSp>
      <p:sp>
        <p:nvSpPr>
          <p:cNvPr id="16" name="Text Placeholder 8">
            <a:extLst>
              <a:ext uri="{FF2B5EF4-FFF2-40B4-BE49-F238E27FC236}">
                <a16:creationId xmlns:a16="http://schemas.microsoft.com/office/drawing/2014/main" id="{11646A36-6561-02BC-518A-F3C6065EAB38}"/>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solidFill>
                  <a:schemeClr val="bg1"/>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Tree>
    <p:extLst>
      <p:ext uri="{BB962C8B-B14F-4D97-AF65-F5344CB8AC3E}">
        <p14:creationId xmlns:p14="http://schemas.microsoft.com/office/powerpoint/2010/main" val="296174230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solidFill>
                  <a:schemeClr val="bg1"/>
                </a:solidFill>
                <a:latin typeface="Gill Sans Nova" panose="020B0602020104020203" pitchFamily="34" charset="0"/>
              </a:defRPr>
            </a:lvl1pPr>
          </a:lstStyle>
          <a:p>
            <a:pPr lvl="0"/>
            <a:r>
              <a:rPr lang="en-US"/>
              <a:t>Headline here</a:t>
            </a:r>
          </a:p>
        </p:txBody>
      </p:sp>
      <p:sp>
        <p:nvSpPr>
          <p:cNvPr id="5" name="Picture Placeholder 10">
            <a:extLst>
              <a:ext uri="{FF2B5EF4-FFF2-40B4-BE49-F238E27FC236}">
                <a16:creationId xmlns:a16="http://schemas.microsoft.com/office/drawing/2014/main" id="{943F2F43-5B0C-6D75-AD21-3F270AF88845}"/>
              </a:ext>
            </a:extLst>
          </p:cNvPr>
          <p:cNvSpPr>
            <a:spLocks noGrp="1" noChangeAspect="1"/>
          </p:cNvSpPr>
          <p:nvPr>
            <p:ph type="pic" sz="quarter" idx="11"/>
          </p:nvPr>
        </p:nvSpPr>
        <p:spPr>
          <a:xfrm>
            <a:off x="349756"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1" name="Content Placeholder 10">
            <a:extLst>
              <a:ext uri="{FF2B5EF4-FFF2-40B4-BE49-F238E27FC236}">
                <a16:creationId xmlns:a16="http://schemas.microsoft.com/office/drawing/2014/main" id="{8408D152-E2F3-23CF-E953-AE270D0F12F1}"/>
              </a:ext>
            </a:extLst>
          </p:cNvPr>
          <p:cNvSpPr>
            <a:spLocks noGrp="1"/>
          </p:cNvSpPr>
          <p:nvPr>
            <p:ph sz="quarter" idx="12" hasCustomPrompt="1"/>
          </p:nvPr>
        </p:nvSpPr>
        <p:spPr>
          <a:xfrm>
            <a:off x="1593850" y="2041740"/>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12" name="Content Placeholder 10">
            <a:extLst>
              <a:ext uri="{FF2B5EF4-FFF2-40B4-BE49-F238E27FC236}">
                <a16:creationId xmlns:a16="http://schemas.microsoft.com/office/drawing/2014/main" id="{AE2171E3-00F2-BF6F-B892-C2943DE6409A}"/>
              </a:ext>
            </a:extLst>
          </p:cNvPr>
          <p:cNvSpPr>
            <a:spLocks noGrp="1"/>
          </p:cNvSpPr>
          <p:nvPr>
            <p:ph sz="quarter" idx="13" hasCustomPrompt="1"/>
          </p:nvPr>
        </p:nvSpPr>
        <p:spPr>
          <a:xfrm>
            <a:off x="415500" y="2880726"/>
            <a:ext cx="4566235" cy="369332"/>
          </a:xfrm>
          <a:prstGeom prst="rect">
            <a:avLst/>
          </a:prstGeom>
        </p:spPr>
        <p:txBody>
          <a:bodyPr anchor="t"/>
          <a:lstStyle>
            <a:lvl1pPr marL="0" indent="0">
              <a:buNone/>
              <a:defRPr sz="1800" b="0" i="0">
                <a:solidFill>
                  <a:schemeClr val="bg1"/>
                </a:solidFill>
                <a:latin typeface="Gill Sans Nova" panose="020B0602020104020203" pitchFamily="34" charset="0"/>
              </a:defRPr>
            </a:lvl1pPr>
          </a:lstStyle>
          <a:p>
            <a:pPr lvl="0"/>
            <a:r>
              <a:rPr lang="en-US"/>
              <a:t>Text here</a:t>
            </a:r>
          </a:p>
        </p:txBody>
      </p:sp>
      <p:sp>
        <p:nvSpPr>
          <p:cNvPr id="13" name="Picture Placeholder 10">
            <a:extLst>
              <a:ext uri="{FF2B5EF4-FFF2-40B4-BE49-F238E27FC236}">
                <a16:creationId xmlns:a16="http://schemas.microsoft.com/office/drawing/2014/main" id="{73CCDEC3-C74B-5842-415A-64BC025256D5}"/>
              </a:ext>
            </a:extLst>
          </p:cNvPr>
          <p:cNvSpPr>
            <a:spLocks noGrp="1" noChangeAspect="1"/>
          </p:cNvSpPr>
          <p:nvPr>
            <p:ph type="pic" sz="quarter" idx="14"/>
          </p:nvPr>
        </p:nvSpPr>
        <p:spPr>
          <a:xfrm>
            <a:off x="6156667"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4" name="Content Placeholder 10">
            <a:extLst>
              <a:ext uri="{FF2B5EF4-FFF2-40B4-BE49-F238E27FC236}">
                <a16:creationId xmlns:a16="http://schemas.microsoft.com/office/drawing/2014/main" id="{2FEAC19B-2A72-D04D-CF7C-548D99542459}"/>
              </a:ext>
            </a:extLst>
          </p:cNvPr>
          <p:cNvSpPr>
            <a:spLocks noGrp="1"/>
          </p:cNvSpPr>
          <p:nvPr>
            <p:ph sz="quarter" idx="15" hasCustomPrompt="1"/>
          </p:nvPr>
        </p:nvSpPr>
        <p:spPr>
          <a:xfrm>
            <a:off x="7400761" y="2041740"/>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15" name="Content Placeholder 10">
            <a:extLst>
              <a:ext uri="{FF2B5EF4-FFF2-40B4-BE49-F238E27FC236}">
                <a16:creationId xmlns:a16="http://schemas.microsoft.com/office/drawing/2014/main" id="{BFBE2531-4BE4-7B89-A467-398E79D421A5}"/>
              </a:ext>
            </a:extLst>
          </p:cNvPr>
          <p:cNvSpPr>
            <a:spLocks noGrp="1"/>
          </p:cNvSpPr>
          <p:nvPr>
            <p:ph sz="quarter" idx="16" hasCustomPrompt="1"/>
          </p:nvPr>
        </p:nvSpPr>
        <p:spPr>
          <a:xfrm>
            <a:off x="6222411" y="2880726"/>
            <a:ext cx="4566235" cy="369332"/>
          </a:xfrm>
          <a:prstGeom prst="rect">
            <a:avLst/>
          </a:prstGeom>
        </p:spPr>
        <p:txBody>
          <a:bodyPr anchor="t"/>
          <a:lstStyle>
            <a:lvl1pPr marL="0" indent="0">
              <a:buNone/>
              <a:defRPr sz="1800" b="0" i="0">
                <a:solidFill>
                  <a:schemeClr val="bg1"/>
                </a:solidFill>
                <a:latin typeface="Gill Sans Nova" panose="020B0602020104020203" pitchFamily="34" charset="0"/>
              </a:defRPr>
            </a:lvl1pPr>
          </a:lstStyle>
          <a:p>
            <a:pPr lvl="0"/>
            <a:r>
              <a:rPr lang="en-US"/>
              <a:t>Text here</a:t>
            </a:r>
          </a:p>
        </p:txBody>
      </p:sp>
      <p:sp>
        <p:nvSpPr>
          <p:cNvPr id="16" name="Picture Placeholder 10">
            <a:extLst>
              <a:ext uri="{FF2B5EF4-FFF2-40B4-BE49-F238E27FC236}">
                <a16:creationId xmlns:a16="http://schemas.microsoft.com/office/drawing/2014/main" id="{8442927E-81CB-C557-2269-7127C7BA1E65}"/>
              </a:ext>
            </a:extLst>
          </p:cNvPr>
          <p:cNvSpPr>
            <a:spLocks noGrp="1" noChangeAspect="1"/>
          </p:cNvSpPr>
          <p:nvPr>
            <p:ph type="pic" sz="quarter" idx="17"/>
          </p:nvPr>
        </p:nvSpPr>
        <p:spPr>
          <a:xfrm>
            <a:off x="349756" y="4156229"/>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7" name="Content Placeholder 10">
            <a:extLst>
              <a:ext uri="{FF2B5EF4-FFF2-40B4-BE49-F238E27FC236}">
                <a16:creationId xmlns:a16="http://schemas.microsoft.com/office/drawing/2014/main" id="{F54E9CA3-E1B0-2906-4C78-A1F8592B823C}"/>
              </a:ext>
            </a:extLst>
          </p:cNvPr>
          <p:cNvSpPr>
            <a:spLocks noGrp="1"/>
          </p:cNvSpPr>
          <p:nvPr>
            <p:ph sz="quarter" idx="18" hasCustomPrompt="1"/>
          </p:nvPr>
        </p:nvSpPr>
        <p:spPr>
          <a:xfrm>
            <a:off x="1593850" y="4511563"/>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18" name="Content Placeholder 10">
            <a:extLst>
              <a:ext uri="{FF2B5EF4-FFF2-40B4-BE49-F238E27FC236}">
                <a16:creationId xmlns:a16="http://schemas.microsoft.com/office/drawing/2014/main" id="{EC8E7463-B05F-83F3-B613-9A7617F6344D}"/>
              </a:ext>
            </a:extLst>
          </p:cNvPr>
          <p:cNvSpPr>
            <a:spLocks noGrp="1"/>
          </p:cNvSpPr>
          <p:nvPr>
            <p:ph sz="quarter" idx="19" hasCustomPrompt="1"/>
          </p:nvPr>
        </p:nvSpPr>
        <p:spPr>
          <a:xfrm>
            <a:off x="415500" y="5350549"/>
            <a:ext cx="4566235" cy="369332"/>
          </a:xfrm>
          <a:prstGeom prst="rect">
            <a:avLst/>
          </a:prstGeom>
        </p:spPr>
        <p:txBody>
          <a:bodyPr anchor="t"/>
          <a:lstStyle>
            <a:lvl1pPr marL="0" indent="0">
              <a:buNone/>
              <a:defRPr sz="1800" b="0" i="0">
                <a:solidFill>
                  <a:schemeClr val="bg1"/>
                </a:solidFill>
                <a:latin typeface="Gill Sans Nova" panose="020B0602020104020203" pitchFamily="34" charset="0"/>
              </a:defRPr>
            </a:lvl1pPr>
          </a:lstStyle>
          <a:p>
            <a:pPr lvl="0"/>
            <a:r>
              <a:rPr lang="en-US"/>
              <a:t>Text here</a:t>
            </a:r>
          </a:p>
        </p:txBody>
      </p:sp>
      <p:sp>
        <p:nvSpPr>
          <p:cNvPr id="19" name="Picture Placeholder 10">
            <a:extLst>
              <a:ext uri="{FF2B5EF4-FFF2-40B4-BE49-F238E27FC236}">
                <a16:creationId xmlns:a16="http://schemas.microsoft.com/office/drawing/2014/main" id="{477CDD40-6D0A-8C30-2B92-255704D17F91}"/>
              </a:ext>
            </a:extLst>
          </p:cNvPr>
          <p:cNvSpPr>
            <a:spLocks noGrp="1" noChangeAspect="1"/>
          </p:cNvSpPr>
          <p:nvPr>
            <p:ph type="pic" sz="quarter" idx="20"/>
          </p:nvPr>
        </p:nvSpPr>
        <p:spPr>
          <a:xfrm>
            <a:off x="6156667" y="4156229"/>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20" name="Content Placeholder 10">
            <a:extLst>
              <a:ext uri="{FF2B5EF4-FFF2-40B4-BE49-F238E27FC236}">
                <a16:creationId xmlns:a16="http://schemas.microsoft.com/office/drawing/2014/main" id="{A1C33998-04E5-D1BD-9781-135F1F5D0D11}"/>
              </a:ext>
            </a:extLst>
          </p:cNvPr>
          <p:cNvSpPr>
            <a:spLocks noGrp="1"/>
          </p:cNvSpPr>
          <p:nvPr>
            <p:ph sz="quarter" idx="21" hasCustomPrompt="1"/>
          </p:nvPr>
        </p:nvSpPr>
        <p:spPr>
          <a:xfrm>
            <a:off x="7400761" y="4511563"/>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21" name="Content Placeholder 10">
            <a:extLst>
              <a:ext uri="{FF2B5EF4-FFF2-40B4-BE49-F238E27FC236}">
                <a16:creationId xmlns:a16="http://schemas.microsoft.com/office/drawing/2014/main" id="{A527797B-0131-CA4F-DA7A-93176273FD51}"/>
              </a:ext>
            </a:extLst>
          </p:cNvPr>
          <p:cNvSpPr>
            <a:spLocks noGrp="1"/>
          </p:cNvSpPr>
          <p:nvPr>
            <p:ph sz="quarter" idx="22" hasCustomPrompt="1"/>
          </p:nvPr>
        </p:nvSpPr>
        <p:spPr>
          <a:xfrm>
            <a:off x="6222411" y="5350549"/>
            <a:ext cx="4566235" cy="369332"/>
          </a:xfrm>
          <a:prstGeom prst="rect">
            <a:avLst/>
          </a:prstGeom>
        </p:spPr>
        <p:txBody>
          <a:bodyPr anchor="t"/>
          <a:lstStyle>
            <a:lvl1pPr marL="0" indent="0">
              <a:buNone/>
              <a:defRPr sz="1800" b="0" i="0">
                <a:solidFill>
                  <a:schemeClr val="bg1"/>
                </a:solidFill>
                <a:latin typeface="Gill Sans Nova" panose="020B0602020104020203" pitchFamily="34" charset="0"/>
              </a:defRPr>
            </a:lvl1pPr>
          </a:lstStyle>
          <a:p>
            <a:pPr lvl="0"/>
            <a:r>
              <a:rPr lang="en-US"/>
              <a:t>Text here</a:t>
            </a:r>
          </a:p>
        </p:txBody>
      </p:sp>
    </p:spTree>
    <p:extLst>
      <p:ext uri="{BB962C8B-B14F-4D97-AF65-F5344CB8AC3E}">
        <p14:creationId xmlns:p14="http://schemas.microsoft.com/office/powerpoint/2010/main" val="39199552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solidFill>
                  <a:schemeClr val="bg1"/>
                </a:solidFill>
                <a:latin typeface="Gill Sans Nova" panose="020B0602020104020203" pitchFamily="34" charset="0"/>
              </a:defRPr>
            </a:lvl1pPr>
          </a:lstStyle>
          <a:p>
            <a:pPr lvl="0"/>
            <a:r>
              <a:rPr lang="en-US"/>
              <a:t>Headline here</a:t>
            </a:r>
          </a:p>
        </p:txBody>
      </p:sp>
      <p:sp>
        <p:nvSpPr>
          <p:cNvPr id="5" name="Picture Placeholder 10">
            <a:extLst>
              <a:ext uri="{FF2B5EF4-FFF2-40B4-BE49-F238E27FC236}">
                <a16:creationId xmlns:a16="http://schemas.microsoft.com/office/drawing/2014/main" id="{943F2F43-5B0C-6D75-AD21-3F270AF88845}"/>
              </a:ext>
            </a:extLst>
          </p:cNvPr>
          <p:cNvSpPr>
            <a:spLocks noGrp="1" noChangeAspect="1"/>
          </p:cNvSpPr>
          <p:nvPr>
            <p:ph type="pic" sz="quarter" idx="11"/>
          </p:nvPr>
        </p:nvSpPr>
        <p:spPr>
          <a:xfrm>
            <a:off x="349756"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11" name="Content Placeholder 10">
            <a:extLst>
              <a:ext uri="{FF2B5EF4-FFF2-40B4-BE49-F238E27FC236}">
                <a16:creationId xmlns:a16="http://schemas.microsoft.com/office/drawing/2014/main" id="{8408D152-E2F3-23CF-E953-AE270D0F12F1}"/>
              </a:ext>
            </a:extLst>
          </p:cNvPr>
          <p:cNvSpPr>
            <a:spLocks noGrp="1"/>
          </p:cNvSpPr>
          <p:nvPr>
            <p:ph sz="quarter" idx="12" hasCustomPrompt="1"/>
          </p:nvPr>
        </p:nvSpPr>
        <p:spPr>
          <a:xfrm>
            <a:off x="349756" y="2883277"/>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12" name="Content Placeholder 10">
            <a:extLst>
              <a:ext uri="{FF2B5EF4-FFF2-40B4-BE49-F238E27FC236}">
                <a16:creationId xmlns:a16="http://schemas.microsoft.com/office/drawing/2014/main" id="{AE2171E3-00F2-BF6F-B892-C2943DE6409A}"/>
              </a:ext>
            </a:extLst>
          </p:cNvPr>
          <p:cNvSpPr>
            <a:spLocks noGrp="1"/>
          </p:cNvSpPr>
          <p:nvPr>
            <p:ph sz="quarter" idx="13" hasCustomPrompt="1"/>
          </p:nvPr>
        </p:nvSpPr>
        <p:spPr>
          <a:xfrm>
            <a:off x="349756" y="3429000"/>
            <a:ext cx="3387885" cy="369332"/>
          </a:xfrm>
          <a:prstGeom prst="rect">
            <a:avLst/>
          </a:prstGeom>
        </p:spPr>
        <p:txBody>
          <a:bodyPr anchor="ctr"/>
          <a:lstStyle>
            <a:lvl1pPr marL="0" indent="0">
              <a:buNone/>
              <a:defRPr sz="1800" b="0" i="0">
                <a:solidFill>
                  <a:schemeClr val="bg1"/>
                </a:solidFill>
                <a:latin typeface="Gill Sans Nova" panose="020B0602020104020203" pitchFamily="34" charset="0"/>
              </a:defRPr>
            </a:lvl1pPr>
          </a:lstStyle>
          <a:p>
            <a:pPr lvl="0"/>
            <a:r>
              <a:rPr lang="en-US"/>
              <a:t>Text here</a:t>
            </a:r>
          </a:p>
        </p:txBody>
      </p:sp>
      <p:sp>
        <p:nvSpPr>
          <p:cNvPr id="2" name="Picture Placeholder 10">
            <a:extLst>
              <a:ext uri="{FF2B5EF4-FFF2-40B4-BE49-F238E27FC236}">
                <a16:creationId xmlns:a16="http://schemas.microsoft.com/office/drawing/2014/main" id="{213AE98F-2410-6BC6-E224-08035E650453}"/>
              </a:ext>
            </a:extLst>
          </p:cNvPr>
          <p:cNvSpPr>
            <a:spLocks noGrp="1" noChangeAspect="1"/>
          </p:cNvSpPr>
          <p:nvPr>
            <p:ph type="pic" sz="quarter" idx="14"/>
          </p:nvPr>
        </p:nvSpPr>
        <p:spPr>
          <a:xfrm>
            <a:off x="3997929"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3" name="Content Placeholder 10">
            <a:extLst>
              <a:ext uri="{FF2B5EF4-FFF2-40B4-BE49-F238E27FC236}">
                <a16:creationId xmlns:a16="http://schemas.microsoft.com/office/drawing/2014/main" id="{C41A5A4D-B5BE-AA67-1C20-C9F703E93900}"/>
              </a:ext>
            </a:extLst>
          </p:cNvPr>
          <p:cNvSpPr>
            <a:spLocks noGrp="1"/>
          </p:cNvSpPr>
          <p:nvPr>
            <p:ph sz="quarter" idx="15" hasCustomPrompt="1"/>
          </p:nvPr>
        </p:nvSpPr>
        <p:spPr>
          <a:xfrm>
            <a:off x="3997929" y="2883277"/>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4" name="Content Placeholder 10">
            <a:extLst>
              <a:ext uri="{FF2B5EF4-FFF2-40B4-BE49-F238E27FC236}">
                <a16:creationId xmlns:a16="http://schemas.microsoft.com/office/drawing/2014/main" id="{3A8F60B0-11A1-E040-CBE1-CDA52EAD8827}"/>
              </a:ext>
            </a:extLst>
          </p:cNvPr>
          <p:cNvSpPr>
            <a:spLocks noGrp="1"/>
          </p:cNvSpPr>
          <p:nvPr>
            <p:ph sz="quarter" idx="16" hasCustomPrompt="1"/>
          </p:nvPr>
        </p:nvSpPr>
        <p:spPr>
          <a:xfrm>
            <a:off x="3997929" y="3429000"/>
            <a:ext cx="3387885" cy="369332"/>
          </a:xfrm>
          <a:prstGeom prst="rect">
            <a:avLst/>
          </a:prstGeom>
        </p:spPr>
        <p:txBody>
          <a:bodyPr anchor="ctr"/>
          <a:lstStyle>
            <a:lvl1pPr marL="0" indent="0">
              <a:buNone/>
              <a:defRPr sz="1800" b="0" i="0">
                <a:solidFill>
                  <a:schemeClr val="bg1"/>
                </a:solidFill>
                <a:latin typeface="Gill Sans Nova" panose="020B0602020104020203" pitchFamily="34" charset="0"/>
              </a:defRPr>
            </a:lvl1pPr>
          </a:lstStyle>
          <a:p>
            <a:pPr lvl="0"/>
            <a:r>
              <a:rPr lang="en-US"/>
              <a:t>Text here</a:t>
            </a:r>
          </a:p>
        </p:txBody>
      </p:sp>
      <p:sp>
        <p:nvSpPr>
          <p:cNvPr id="7" name="Picture Placeholder 10">
            <a:extLst>
              <a:ext uri="{FF2B5EF4-FFF2-40B4-BE49-F238E27FC236}">
                <a16:creationId xmlns:a16="http://schemas.microsoft.com/office/drawing/2014/main" id="{807B5F5A-BCED-E8D4-DB63-9EA013E71BCA}"/>
              </a:ext>
            </a:extLst>
          </p:cNvPr>
          <p:cNvSpPr>
            <a:spLocks noGrp="1" noChangeAspect="1"/>
          </p:cNvSpPr>
          <p:nvPr>
            <p:ph type="pic" sz="quarter" idx="17"/>
          </p:nvPr>
        </p:nvSpPr>
        <p:spPr>
          <a:xfrm>
            <a:off x="7749797" y="1686406"/>
            <a:ext cx="1080000" cy="1080000"/>
          </a:xfrm>
          <a:prstGeom prst="ellipse">
            <a:avLst/>
          </a:prstGeom>
          <a:solidFill>
            <a:schemeClr val="accent5">
              <a:lumMod val="50000"/>
            </a:schemeClr>
          </a:solidFill>
        </p:spPr>
        <p:txBody>
          <a:bodyPr anchor="ctr"/>
          <a:lstStyle>
            <a:lvl1pPr marL="0" indent="0" algn="ctr">
              <a:buNone/>
              <a:defRPr sz="1400"/>
            </a:lvl1pPr>
          </a:lstStyle>
          <a:p>
            <a:endParaRPr lang="en-US"/>
          </a:p>
        </p:txBody>
      </p:sp>
      <p:sp>
        <p:nvSpPr>
          <p:cNvPr id="8" name="Content Placeholder 10">
            <a:extLst>
              <a:ext uri="{FF2B5EF4-FFF2-40B4-BE49-F238E27FC236}">
                <a16:creationId xmlns:a16="http://schemas.microsoft.com/office/drawing/2014/main" id="{9F224082-9089-8D51-A15C-72231C54F92E}"/>
              </a:ext>
            </a:extLst>
          </p:cNvPr>
          <p:cNvSpPr>
            <a:spLocks noGrp="1"/>
          </p:cNvSpPr>
          <p:nvPr>
            <p:ph sz="quarter" idx="18" hasCustomPrompt="1"/>
          </p:nvPr>
        </p:nvSpPr>
        <p:spPr>
          <a:xfrm>
            <a:off x="7749797" y="2883277"/>
            <a:ext cx="3387885" cy="369332"/>
          </a:xfrm>
          <a:prstGeom prst="rect">
            <a:avLst/>
          </a:prstGeom>
        </p:spPr>
        <p:txBody>
          <a:bodyPr anchor="ctr"/>
          <a:lstStyle>
            <a:lvl1pPr marL="0" indent="0">
              <a:buNone/>
              <a:defRPr sz="1800" b="1" i="0">
                <a:solidFill>
                  <a:schemeClr val="bg1"/>
                </a:solidFill>
                <a:latin typeface="Gill Sans Nova" panose="020B0602020104020203" pitchFamily="34" charset="0"/>
              </a:defRPr>
            </a:lvl1pPr>
          </a:lstStyle>
          <a:p>
            <a:pPr lvl="0"/>
            <a:r>
              <a:rPr lang="en-US"/>
              <a:t>Subhead here</a:t>
            </a:r>
          </a:p>
        </p:txBody>
      </p:sp>
      <p:sp>
        <p:nvSpPr>
          <p:cNvPr id="9" name="Content Placeholder 10">
            <a:extLst>
              <a:ext uri="{FF2B5EF4-FFF2-40B4-BE49-F238E27FC236}">
                <a16:creationId xmlns:a16="http://schemas.microsoft.com/office/drawing/2014/main" id="{857A4BCE-BEF3-1EC5-F1A1-8172CE284331}"/>
              </a:ext>
            </a:extLst>
          </p:cNvPr>
          <p:cNvSpPr>
            <a:spLocks noGrp="1"/>
          </p:cNvSpPr>
          <p:nvPr>
            <p:ph sz="quarter" idx="19" hasCustomPrompt="1"/>
          </p:nvPr>
        </p:nvSpPr>
        <p:spPr>
          <a:xfrm>
            <a:off x="7749797" y="3429000"/>
            <a:ext cx="3387885" cy="369332"/>
          </a:xfrm>
          <a:prstGeom prst="rect">
            <a:avLst/>
          </a:prstGeom>
        </p:spPr>
        <p:txBody>
          <a:bodyPr anchor="ctr"/>
          <a:lstStyle>
            <a:lvl1pPr marL="0" indent="0">
              <a:buNone/>
              <a:defRPr sz="1800" b="0" i="0">
                <a:solidFill>
                  <a:schemeClr val="bg1"/>
                </a:solidFill>
                <a:latin typeface="Gill Sans Nova" panose="020B0602020104020203" pitchFamily="34" charset="0"/>
              </a:defRPr>
            </a:lvl1pPr>
          </a:lstStyle>
          <a:p>
            <a:pPr lvl="0"/>
            <a:r>
              <a:rPr lang="en-US"/>
              <a:t>Text here</a:t>
            </a:r>
          </a:p>
        </p:txBody>
      </p:sp>
    </p:spTree>
    <p:extLst>
      <p:ext uri="{BB962C8B-B14F-4D97-AF65-F5344CB8AC3E}">
        <p14:creationId xmlns:p14="http://schemas.microsoft.com/office/powerpoint/2010/main" val="152994498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EA3E37-15A6-E860-1DC2-103672CAC5C5}"/>
              </a:ext>
            </a:extLst>
          </p:cNvPr>
          <p:cNvSpPr/>
          <p:nvPr userDrawn="1"/>
        </p:nvSpPr>
        <p:spPr>
          <a:xfrm>
            <a:off x="0" y="0"/>
            <a:ext cx="12192000" cy="6858000"/>
          </a:xfrm>
          <a:prstGeom prst="rect">
            <a:avLst/>
          </a:prstGeom>
          <a:gradFill>
            <a:gsLst>
              <a:gs pos="0">
                <a:srgbClr val="151219"/>
              </a:gs>
              <a:gs pos="100000">
                <a:srgbClr val="201E3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a:extLst>
              <a:ext uri="{FF2B5EF4-FFF2-40B4-BE49-F238E27FC236}">
                <a16:creationId xmlns:a16="http://schemas.microsoft.com/office/drawing/2014/main" id="{1B39C13D-534A-DF76-9376-2C753125B861}"/>
              </a:ext>
            </a:extLst>
          </p:cNvPr>
          <p:cNvSpPr txBox="1">
            <a:spLocks/>
          </p:cNvSpPr>
          <p:nvPr userDrawn="1"/>
        </p:nvSpPr>
        <p:spPr>
          <a:xfrm>
            <a:off x="534844" y="2999802"/>
            <a:ext cx="9066356" cy="1113575"/>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8000" b="1" i="0" u="none" strike="noStrike" kern="1200" cap="none" spc="0" normalizeH="0" baseline="0" noProof="0">
                <a:ln>
                  <a:noFill/>
                </a:ln>
                <a:gradFill>
                  <a:gsLst>
                    <a:gs pos="0">
                      <a:srgbClr val="A6D65E"/>
                    </a:gs>
                    <a:gs pos="100000">
                      <a:srgbClr val="41B95E"/>
                    </a:gs>
                  </a:gsLst>
                  <a:lin ang="0" scaled="0"/>
                </a:gradFill>
                <a:effectLst/>
                <a:uLnTx/>
                <a:uFillTx/>
                <a:latin typeface="Gill Sans Nova" panose="020B0602020104020203" pitchFamily="34" charset="0"/>
                <a:ea typeface="+mn-ea"/>
                <a:cs typeface="Agency FB" panose="020F0502020204030204" pitchFamily="34" charset="0"/>
              </a:rPr>
              <a:t>Thank You</a:t>
            </a:r>
            <a:endParaRPr kumimoji="0" lang="en-CA" sz="4800" b="1" i="0" u="none" strike="noStrike" kern="1200" cap="none" spc="0" normalizeH="0" baseline="0" noProof="0">
              <a:ln>
                <a:noFill/>
              </a:ln>
              <a:gradFill>
                <a:gsLst>
                  <a:gs pos="0">
                    <a:srgbClr val="A6D65E"/>
                  </a:gs>
                  <a:gs pos="100000">
                    <a:srgbClr val="41B95E"/>
                  </a:gs>
                </a:gsLst>
                <a:lin ang="0" scaled="0"/>
              </a:gradFill>
              <a:effectLst/>
              <a:uLnTx/>
              <a:uFillTx/>
              <a:latin typeface="Gill Sans Nova" panose="020B0602020104020203" pitchFamily="34" charset="0"/>
              <a:ea typeface="+mn-ea"/>
              <a:cs typeface="Agency FB" panose="020F0502020204030204" pitchFamily="34" charset="0"/>
            </a:endParaRPr>
          </a:p>
        </p:txBody>
      </p:sp>
      <p:pic>
        <p:nvPicPr>
          <p:cNvPr id="21" name="Picture 20">
            <a:extLst>
              <a:ext uri="{FF2B5EF4-FFF2-40B4-BE49-F238E27FC236}">
                <a16:creationId xmlns:a16="http://schemas.microsoft.com/office/drawing/2014/main" id="{E0915D26-F995-2DE0-58F0-CBB4CF06C358}"/>
              </a:ext>
            </a:extLst>
          </p:cNvPr>
          <p:cNvPicPr>
            <a:picLocks noChangeAspect="1"/>
          </p:cNvPicPr>
          <p:nvPr userDrawn="1"/>
        </p:nvPicPr>
        <p:blipFill>
          <a:blip r:embed="rId2"/>
          <a:stretch>
            <a:fillRect/>
          </a:stretch>
        </p:blipFill>
        <p:spPr>
          <a:xfrm>
            <a:off x="10221945" y="5466442"/>
            <a:ext cx="1389682" cy="606607"/>
          </a:xfrm>
          <a:prstGeom prst="rect">
            <a:avLst/>
          </a:prstGeom>
        </p:spPr>
      </p:pic>
      <p:sp>
        <p:nvSpPr>
          <p:cNvPr id="22" name="Text Placeholder 3">
            <a:extLst>
              <a:ext uri="{FF2B5EF4-FFF2-40B4-BE49-F238E27FC236}">
                <a16:creationId xmlns:a16="http://schemas.microsoft.com/office/drawing/2014/main" id="{F9917DB4-2ADB-5ECD-B678-88AF7DDD2053}"/>
              </a:ext>
            </a:extLst>
          </p:cNvPr>
          <p:cNvSpPr txBox="1">
            <a:spLocks/>
          </p:cNvSpPr>
          <p:nvPr userDrawn="1"/>
        </p:nvSpPr>
        <p:spPr>
          <a:xfrm>
            <a:off x="9997249" y="6144124"/>
            <a:ext cx="1875205" cy="369332"/>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u="none" strike="noStrike" kern="1200" cap="none" spc="0" normalizeH="0" baseline="0" noProof="0" err="1">
                <a:ln>
                  <a:noFill/>
                </a:ln>
                <a:solidFill>
                  <a:schemeClr val="bg2"/>
                </a:solidFill>
                <a:effectLst/>
                <a:uLnTx/>
                <a:uFillTx/>
                <a:latin typeface="Gill Sans Nova" panose="020B0602020104020203" pitchFamily="34" charset="0"/>
                <a:cs typeface="Agency FB" panose="020F0502020204030204" pitchFamily="34" charset="0"/>
              </a:rPr>
              <a:t>abacusdata.ca</a:t>
            </a:r>
            <a:endParaRPr kumimoji="0" lang="en-CA" sz="1800" b="1" u="none" strike="noStrike" kern="1200" cap="none" spc="0" normalizeH="0" baseline="0" noProof="0">
              <a:ln>
                <a:noFill/>
              </a:ln>
              <a:solidFill>
                <a:schemeClr val="bg2"/>
              </a:solidFill>
              <a:effectLst/>
              <a:uLnTx/>
              <a:uFillTx/>
              <a:latin typeface="Gill Sans Nova" panose="020B0602020104020203" pitchFamily="34" charset="0"/>
              <a:cs typeface="Agency FB" panose="020F0502020204030204" pitchFamily="34" charset="0"/>
            </a:endParaRPr>
          </a:p>
        </p:txBody>
      </p:sp>
      <p:pic>
        <p:nvPicPr>
          <p:cNvPr id="23" name="Graphic 22">
            <a:extLst>
              <a:ext uri="{FF2B5EF4-FFF2-40B4-BE49-F238E27FC236}">
                <a16:creationId xmlns:a16="http://schemas.microsoft.com/office/drawing/2014/main" id="{C5F832DD-50EA-60ED-11F4-101241887B36}"/>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71" t="62910" r="59871" b="6477"/>
          <a:stretch/>
        </p:blipFill>
        <p:spPr>
          <a:xfrm>
            <a:off x="1" y="0"/>
            <a:ext cx="12192000" cy="6858000"/>
          </a:xfrm>
          <a:prstGeom prst="rect">
            <a:avLst/>
          </a:prstGeom>
        </p:spPr>
      </p:pic>
    </p:spTree>
    <p:extLst>
      <p:ext uri="{BB962C8B-B14F-4D97-AF65-F5344CB8AC3E}">
        <p14:creationId xmlns:p14="http://schemas.microsoft.com/office/powerpoint/2010/main" val="140637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8" name="Text Placeholder 7">
            <a:extLst>
              <a:ext uri="{FF2B5EF4-FFF2-40B4-BE49-F238E27FC236}">
                <a16:creationId xmlns:a16="http://schemas.microsoft.com/office/drawing/2014/main" id="{E88C2453-3052-2F14-415F-4CB294035BB2}"/>
              </a:ext>
            </a:extLst>
          </p:cNvPr>
          <p:cNvSpPr>
            <a:spLocks noGrp="1"/>
          </p:cNvSpPr>
          <p:nvPr>
            <p:ph type="body" sz="quarter" idx="11"/>
          </p:nvPr>
        </p:nvSpPr>
        <p:spPr>
          <a:xfrm>
            <a:off x="350019" y="1366834"/>
            <a:ext cx="11155362" cy="4718050"/>
          </a:xfrm>
          <a:prstGeom prst="rect">
            <a:avLst/>
          </a:prstGeom>
        </p:spPr>
        <p:txBody>
          <a:bodyPr/>
          <a:lstStyle>
            <a:lvl1pPr marL="0" indent="0">
              <a:buNone/>
              <a:defRPr sz="2400" b="0" i="0">
                <a:latin typeface="Gill Sans Nova" panose="020B0602020104020203" pitchFamily="34" charset="0"/>
              </a:defRPr>
            </a:lvl1pPr>
            <a:lvl2pPr>
              <a:defRPr sz="2000" b="0" i="0">
                <a:latin typeface="Gill Sans Nova" panose="020B0602020104020203" pitchFamily="34" charset="0"/>
              </a:defRPr>
            </a:lvl2pPr>
            <a:lvl3pPr>
              <a:defRPr sz="1800" b="0" i="0">
                <a:latin typeface="Gill Sans Nova" panose="020B0602020104020203" pitchFamily="34" charset="0"/>
              </a:defRPr>
            </a:lvl3pPr>
            <a:lvl4pPr>
              <a:defRPr sz="1600" b="0" i="0">
                <a:latin typeface="Gill Sans Nova" panose="020B0602020104020203" pitchFamily="34" charset="0"/>
              </a:defRPr>
            </a:lvl4pPr>
            <a:lvl5pPr>
              <a:defRPr sz="1600"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17760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54DC46-246C-2310-40E7-25308DF946F3}"/>
              </a:ext>
            </a:extLst>
          </p:cNvPr>
          <p:cNvSpPr>
            <a:spLocks noGrp="1"/>
          </p:cNvSpPr>
          <p:nvPr>
            <p:ph type="body" sz="quarter" idx="10" hasCustomPrompt="1"/>
          </p:nvPr>
        </p:nvSpPr>
        <p:spPr>
          <a:xfrm>
            <a:off x="349756" y="723600"/>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8" name="Text Placeholder 7">
            <a:extLst>
              <a:ext uri="{FF2B5EF4-FFF2-40B4-BE49-F238E27FC236}">
                <a16:creationId xmlns:a16="http://schemas.microsoft.com/office/drawing/2014/main" id="{E88C2453-3052-2F14-415F-4CB294035BB2}"/>
              </a:ext>
            </a:extLst>
          </p:cNvPr>
          <p:cNvSpPr>
            <a:spLocks noGrp="1"/>
          </p:cNvSpPr>
          <p:nvPr>
            <p:ph type="body" sz="quarter" idx="11"/>
          </p:nvPr>
        </p:nvSpPr>
        <p:spPr>
          <a:xfrm>
            <a:off x="350019" y="1366834"/>
            <a:ext cx="5577681" cy="4718050"/>
          </a:xfrm>
          <a:prstGeom prst="rect">
            <a:avLst/>
          </a:prstGeom>
        </p:spPr>
        <p:txBody>
          <a:bodyPr/>
          <a:lstStyle>
            <a:lvl1pPr marL="0" indent="0">
              <a:buNone/>
              <a:defRPr sz="2400" b="0" i="0">
                <a:latin typeface="Gill Sans Nova" panose="020B0602020104020203" pitchFamily="34" charset="0"/>
              </a:defRPr>
            </a:lvl1pPr>
            <a:lvl2pPr>
              <a:defRPr sz="2000" b="0" i="0">
                <a:latin typeface="Gill Sans Nova" panose="020B0602020104020203" pitchFamily="34" charset="0"/>
              </a:defRPr>
            </a:lvl2pPr>
            <a:lvl3pPr>
              <a:defRPr sz="1800" b="0" i="0">
                <a:latin typeface="Gill Sans Nova" panose="020B0602020104020203" pitchFamily="34" charset="0"/>
              </a:defRPr>
            </a:lvl3pPr>
            <a:lvl4pPr>
              <a:defRPr sz="1600" b="0" i="0">
                <a:latin typeface="Gill Sans Nova" panose="020B0602020104020203" pitchFamily="34" charset="0"/>
              </a:defRPr>
            </a:lvl4pPr>
            <a:lvl5pPr>
              <a:defRPr sz="1600"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BDA72796-ECB3-8088-5E33-71319B234C93}"/>
              </a:ext>
            </a:extLst>
          </p:cNvPr>
          <p:cNvSpPr>
            <a:spLocks noGrp="1"/>
          </p:cNvSpPr>
          <p:nvPr>
            <p:ph type="body" sz="quarter" idx="12"/>
          </p:nvPr>
        </p:nvSpPr>
        <p:spPr>
          <a:xfrm>
            <a:off x="6096000" y="1366834"/>
            <a:ext cx="5577681" cy="4718050"/>
          </a:xfrm>
          <a:prstGeom prst="rect">
            <a:avLst/>
          </a:prstGeom>
        </p:spPr>
        <p:txBody>
          <a:bodyPr/>
          <a:lstStyle>
            <a:lvl1pPr marL="0" indent="0">
              <a:buNone/>
              <a:defRPr sz="2400" b="0" i="0">
                <a:latin typeface="Gill Sans Nova" panose="020B0602020104020203" pitchFamily="34" charset="0"/>
              </a:defRPr>
            </a:lvl1pPr>
            <a:lvl2pPr>
              <a:defRPr sz="2000" b="0" i="0">
                <a:latin typeface="Gill Sans Nova" panose="020B0602020104020203" pitchFamily="34" charset="0"/>
              </a:defRPr>
            </a:lvl2pPr>
            <a:lvl3pPr>
              <a:defRPr sz="1800" b="0" i="0">
                <a:latin typeface="Gill Sans Nova" panose="020B0602020104020203" pitchFamily="34" charset="0"/>
              </a:defRPr>
            </a:lvl3pPr>
            <a:lvl4pPr>
              <a:defRPr sz="1600" b="0" i="0">
                <a:latin typeface="Gill Sans Nova" panose="020B0602020104020203" pitchFamily="34" charset="0"/>
              </a:defRPr>
            </a:lvl4pPr>
            <a:lvl5pPr>
              <a:defRPr sz="1600" b="0" i="0">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974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callou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86BBF55-91AC-C608-3767-63706026B9D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462" t="29334" r="26791" b="40053"/>
          <a:stretch/>
        </p:blipFill>
        <p:spPr>
          <a:xfrm>
            <a:off x="-1" y="645926"/>
            <a:ext cx="12226651" cy="5645889"/>
          </a:xfrm>
          <a:prstGeom prst="rect">
            <a:avLst/>
          </a:prstGeom>
        </p:spPr>
      </p:pic>
      <p:sp>
        <p:nvSpPr>
          <p:cNvPr id="11" name="Picture Placeholder 10">
            <a:extLst>
              <a:ext uri="{FF2B5EF4-FFF2-40B4-BE49-F238E27FC236}">
                <a16:creationId xmlns:a16="http://schemas.microsoft.com/office/drawing/2014/main" id="{093009E1-BFCC-E9F7-6A92-FC06B18584B5}"/>
              </a:ext>
            </a:extLst>
          </p:cNvPr>
          <p:cNvSpPr>
            <a:spLocks noGrp="1"/>
          </p:cNvSpPr>
          <p:nvPr>
            <p:ph type="pic" sz="quarter" idx="11"/>
          </p:nvPr>
        </p:nvSpPr>
        <p:spPr>
          <a:xfrm>
            <a:off x="6443241" y="894555"/>
            <a:ext cx="6480997" cy="5182917"/>
          </a:xfrm>
          <a:prstGeom prst="roundRect">
            <a:avLst>
              <a:gd name="adj" fmla="val 15982"/>
            </a:avLst>
          </a:prstGeom>
          <a:solidFill>
            <a:schemeClr val="accent5">
              <a:lumMod val="50000"/>
            </a:schemeClr>
          </a:solidFill>
        </p:spPr>
        <p:txBody>
          <a:bodyPr anchor="ctr"/>
          <a:lstStyle>
            <a:lvl1pPr marL="0" indent="0" algn="ctr">
              <a:buNone/>
              <a:defRPr/>
            </a:lvl1pPr>
          </a:lstStyle>
          <a:p>
            <a:endParaRPr lang="en-US"/>
          </a:p>
        </p:txBody>
      </p:sp>
      <p:sp>
        <p:nvSpPr>
          <p:cNvPr id="5" name="Text Placeholder 4">
            <a:extLst>
              <a:ext uri="{FF2B5EF4-FFF2-40B4-BE49-F238E27FC236}">
                <a16:creationId xmlns:a16="http://schemas.microsoft.com/office/drawing/2014/main" id="{D76B47D5-2064-434A-5EBB-B934285C05AF}"/>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3600" b="1" i="0">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Callout text here</a:t>
            </a:r>
          </a:p>
        </p:txBody>
      </p:sp>
      <p:sp>
        <p:nvSpPr>
          <p:cNvPr id="9" name="Rectangle 8">
            <a:extLst>
              <a:ext uri="{FF2B5EF4-FFF2-40B4-BE49-F238E27FC236}">
                <a16:creationId xmlns:a16="http://schemas.microsoft.com/office/drawing/2014/main" id="{2088A9A3-C5C8-E39B-85B5-7087B0F9DEF9}"/>
              </a:ext>
            </a:extLst>
          </p:cNvPr>
          <p:cNvSpPr/>
          <p:nvPr userDrawn="1"/>
        </p:nvSpPr>
        <p:spPr>
          <a:xfrm>
            <a:off x="12192000" y="0"/>
            <a:ext cx="1949302" cy="7038753"/>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51553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007D48-D74A-4F79-D564-87BA0AA8994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57CE6099-4C28-38A6-BFD3-ECE6E24CF65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462" t="29334" r="26791" b="40053"/>
          <a:stretch/>
        </p:blipFill>
        <p:spPr>
          <a:xfrm>
            <a:off x="-1" y="645926"/>
            <a:ext cx="12226651" cy="5645889"/>
          </a:xfrm>
          <a:prstGeom prst="rect">
            <a:avLst/>
          </a:prstGeom>
        </p:spPr>
      </p:pic>
      <p:sp>
        <p:nvSpPr>
          <p:cNvPr id="10" name="Picture Placeholder 10">
            <a:extLst>
              <a:ext uri="{FF2B5EF4-FFF2-40B4-BE49-F238E27FC236}">
                <a16:creationId xmlns:a16="http://schemas.microsoft.com/office/drawing/2014/main" id="{EC202524-A1E2-3BAE-FF83-A6FCC6867DED}"/>
              </a:ext>
            </a:extLst>
          </p:cNvPr>
          <p:cNvSpPr>
            <a:spLocks noGrp="1"/>
          </p:cNvSpPr>
          <p:nvPr>
            <p:ph type="pic" sz="quarter" idx="11"/>
          </p:nvPr>
        </p:nvSpPr>
        <p:spPr>
          <a:xfrm>
            <a:off x="6443241" y="894555"/>
            <a:ext cx="6480997" cy="5182917"/>
          </a:xfrm>
          <a:prstGeom prst="roundRect">
            <a:avLst>
              <a:gd name="adj" fmla="val 15982"/>
            </a:avLst>
          </a:prstGeom>
          <a:solidFill>
            <a:schemeClr val="accent5">
              <a:lumMod val="50000"/>
            </a:schemeClr>
          </a:solidFill>
        </p:spPr>
        <p:txBody>
          <a:bodyPr anchor="ctr"/>
          <a:lstStyle>
            <a:lvl1pPr marL="0" indent="0" algn="ctr">
              <a:buNone/>
              <a:defRPr/>
            </a:lvl1pPr>
          </a:lstStyle>
          <a:p>
            <a:endParaRPr lang="en-US"/>
          </a:p>
        </p:txBody>
      </p:sp>
      <p:sp>
        <p:nvSpPr>
          <p:cNvPr id="12" name="Text Placeholder 4">
            <a:extLst>
              <a:ext uri="{FF2B5EF4-FFF2-40B4-BE49-F238E27FC236}">
                <a16:creationId xmlns:a16="http://schemas.microsoft.com/office/drawing/2014/main" id="{729A3D2C-3419-CABB-F612-B7A6015DCD3F}"/>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4400" b="1" i="0">
                <a:solidFill>
                  <a:schemeClr val="bg1"/>
                </a:solidFill>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title here</a:t>
            </a:r>
          </a:p>
        </p:txBody>
      </p:sp>
      <p:sp>
        <p:nvSpPr>
          <p:cNvPr id="11" name="Oval 10">
            <a:extLst>
              <a:ext uri="{FF2B5EF4-FFF2-40B4-BE49-F238E27FC236}">
                <a16:creationId xmlns:a16="http://schemas.microsoft.com/office/drawing/2014/main" id="{EC69D06E-12CD-044D-1926-F68F75C0DFC9}"/>
              </a:ext>
            </a:extLst>
          </p:cNvPr>
          <p:cNvSpPr/>
          <p:nvPr userDrawn="1"/>
        </p:nvSpPr>
        <p:spPr>
          <a:xfrm>
            <a:off x="11802355" y="6468355"/>
            <a:ext cx="389645" cy="3896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A52B0B3A-C2DD-06A2-076A-7E9537E4AC29}"/>
              </a:ext>
            </a:extLst>
          </p:cNvPr>
          <p:cNvSpPr txBox="1">
            <a:spLocks/>
          </p:cNvSpPr>
          <p:nvPr userDrawn="1"/>
        </p:nvSpPr>
        <p:spPr>
          <a:xfrm>
            <a:off x="11730445" y="6469922"/>
            <a:ext cx="514610" cy="3934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126C574C-1EDA-B84E-9D9B-8F0DB25291E6}" type="slidenum">
              <a:rPr lang="en-US" sz="900" b="1" smtClean="0">
                <a:latin typeface="Gill Sans Nova" panose="020B0602020104020203" pitchFamily="34" charset="0"/>
              </a:rPr>
              <a:pPr algn="ctr"/>
              <a:t>‹#›</a:t>
            </a:fld>
            <a:endParaRPr lang="en-US" sz="900" b="1">
              <a:latin typeface="Gill Sans Nova" panose="020B0602020104020203" pitchFamily="34" charset="0"/>
            </a:endParaRPr>
          </a:p>
        </p:txBody>
      </p:sp>
      <p:sp>
        <p:nvSpPr>
          <p:cNvPr id="14" name="Rounded Rectangle 7">
            <a:extLst>
              <a:ext uri="{FF2B5EF4-FFF2-40B4-BE49-F238E27FC236}">
                <a16:creationId xmlns:a16="http://schemas.microsoft.com/office/drawing/2014/main" id="{3877C48F-777A-893D-114B-8A0F6DAA9359}"/>
              </a:ext>
            </a:extLst>
          </p:cNvPr>
          <p:cNvSpPr/>
          <p:nvPr userDrawn="1"/>
        </p:nvSpPr>
        <p:spPr>
          <a:xfrm>
            <a:off x="-1050" y="6467436"/>
            <a:ext cx="11683969" cy="394333"/>
          </a:xfrm>
          <a:custGeom>
            <a:avLst/>
            <a:gdLst>
              <a:gd name="connsiteX0" fmla="*/ 0 w 11880674"/>
              <a:gd name="connsiteY0" fmla="*/ 196707 h 393413"/>
              <a:gd name="connsiteX1" fmla="*/ 196707 w 11880674"/>
              <a:gd name="connsiteY1" fmla="*/ 0 h 393413"/>
              <a:gd name="connsiteX2" fmla="*/ 11683968 w 11880674"/>
              <a:gd name="connsiteY2" fmla="*/ 0 h 393413"/>
              <a:gd name="connsiteX3" fmla="*/ 11880675 w 11880674"/>
              <a:gd name="connsiteY3" fmla="*/ 196707 h 393413"/>
              <a:gd name="connsiteX4" fmla="*/ 11880674 w 11880674"/>
              <a:gd name="connsiteY4" fmla="*/ 196707 h 393413"/>
              <a:gd name="connsiteX5" fmla="*/ 11683967 w 11880674"/>
              <a:gd name="connsiteY5" fmla="*/ 393414 h 393413"/>
              <a:gd name="connsiteX6" fmla="*/ 196707 w 11880674"/>
              <a:gd name="connsiteY6" fmla="*/ 393413 h 393413"/>
              <a:gd name="connsiteX7" fmla="*/ 0 w 11880674"/>
              <a:gd name="connsiteY7" fmla="*/ 196706 h 393413"/>
              <a:gd name="connsiteX8" fmla="*/ 0 w 11880674"/>
              <a:gd name="connsiteY8" fmla="*/ 196707 h 393413"/>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56324 w 11730624"/>
              <a:gd name="connsiteY0" fmla="*/ 206232 h 393414"/>
              <a:gd name="connsiteX1" fmla="*/ 46656 w 11730624"/>
              <a:gd name="connsiteY1" fmla="*/ 0 h 393414"/>
              <a:gd name="connsiteX2" fmla="*/ 11533917 w 11730624"/>
              <a:gd name="connsiteY2" fmla="*/ 0 h 393414"/>
              <a:gd name="connsiteX3" fmla="*/ 11730624 w 11730624"/>
              <a:gd name="connsiteY3" fmla="*/ 196707 h 393414"/>
              <a:gd name="connsiteX4" fmla="*/ 11730623 w 11730624"/>
              <a:gd name="connsiteY4" fmla="*/ 196707 h 393414"/>
              <a:gd name="connsiteX5" fmla="*/ 11533916 w 11730624"/>
              <a:gd name="connsiteY5" fmla="*/ 393414 h 393414"/>
              <a:gd name="connsiteX6" fmla="*/ 46656 w 11730624"/>
              <a:gd name="connsiteY6" fmla="*/ 393413 h 393414"/>
              <a:gd name="connsiteX7" fmla="*/ 53149 w 11730624"/>
              <a:gd name="connsiteY7" fmla="*/ 285606 h 393414"/>
              <a:gd name="connsiteX8" fmla="*/ 56324 w 11730624"/>
              <a:gd name="connsiteY8" fmla="*/ 206232 h 393414"/>
              <a:gd name="connsiteX0" fmla="*/ 857360 w 12531660"/>
              <a:gd name="connsiteY0" fmla="*/ 206232 h 393414"/>
              <a:gd name="connsiteX1" fmla="*/ 847692 w 12531660"/>
              <a:gd name="connsiteY1" fmla="*/ 0 h 393414"/>
              <a:gd name="connsiteX2" fmla="*/ 12334953 w 12531660"/>
              <a:gd name="connsiteY2" fmla="*/ 0 h 393414"/>
              <a:gd name="connsiteX3" fmla="*/ 12531660 w 12531660"/>
              <a:gd name="connsiteY3" fmla="*/ 196707 h 393414"/>
              <a:gd name="connsiteX4" fmla="*/ 12531659 w 12531660"/>
              <a:gd name="connsiteY4" fmla="*/ 196707 h 393414"/>
              <a:gd name="connsiteX5" fmla="*/ 12334952 w 12531660"/>
              <a:gd name="connsiteY5" fmla="*/ 393414 h 393414"/>
              <a:gd name="connsiteX6" fmla="*/ 847692 w 12531660"/>
              <a:gd name="connsiteY6" fmla="*/ 393413 h 393414"/>
              <a:gd name="connsiteX7" fmla="*/ 857360 w 12531660"/>
              <a:gd name="connsiteY7" fmla="*/ 206232 h 393414"/>
              <a:gd name="connsiteX0" fmla="*/ 1435907 w 13119875"/>
              <a:gd name="connsiteY0" fmla="*/ 393413 h 393414"/>
              <a:gd name="connsiteX1" fmla="*/ 1435907 w 13119875"/>
              <a:gd name="connsiteY1" fmla="*/ 0 h 393414"/>
              <a:gd name="connsiteX2" fmla="*/ 12923168 w 13119875"/>
              <a:gd name="connsiteY2" fmla="*/ 0 h 393414"/>
              <a:gd name="connsiteX3" fmla="*/ 13119875 w 13119875"/>
              <a:gd name="connsiteY3" fmla="*/ 196707 h 393414"/>
              <a:gd name="connsiteX4" fmla="*/ 13119874 w 13119875"/>
              <a:gd name="connsiteY4" fmla="*/ 196707 h 393414"/>
              <a:gd name="connsiteX5" fmla="*/ 12923167 w 13119875"/>
              <a:gd name="connsiteY5" fmla="*/ 393414 h 393414"/>
              <a:gd name="connsiteX6" fmla="*/ 1435907 w 13119875"/>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850457 w 12534425"/>
              <a:gd name="connsiteY0" fmla="*/ 393413 h 393414"/>
              <a:gd name="connsiteX1" fmla="*/ 850457 w 12534425"/>
              <a:gd name="connsiteY1" fmla="*/ 0 h 393414"/>
              <a:gd name="connsiteX2" fmla="*/ 12337718 w 12534425"/>
              <a:gd name="connsiteY2" fmla="*/ 0 h 393414"/>
              <a:gd name="connsiteX3" fmla="*/ 12534425 w 12534425"/>
              <a:gd name="connsiteY3" fmla="*/ 196707 h 393414"/>
              <a:gd name="connsiteX4" fmla="*/ 12534424 w 12534425"/>
              <a:gd name="connsiteY4" fmla="*/ 196707 h 393414"/>
              <a:gd name="connsiteX5" fmla="*/ 12337717 w 12534425"/>
              <a:gd name="connsiteY5" fmla="*/ 393414 h 393414"/>
              <a:gd name="connsiteX6" fmla="*/ 850457 w 12534425"/>
              <a:gd name="connsiteY6" fmla="*/ 393413 h 393414"/>
              <a:gd name="connsiteX0" fmla="*/ 1 w 11683969"/>
              <a:gd name="connsiteY0" fmla="*/ 394332 h 394333"/>
              <a:gd name="connsiteX1" fmla="*/ 1 w 11683969"/>
              <a:gd name="connsiteY1" fmla="*/ 919 h 394333"/>
              <a:gd name="connsiteX2" fmla="*/ 11487262 w 11683969"/>
              <a:gd name="connsiteY2" fmla="*/ 919 h 394333"/>
              <a:gd name="connsiteX3" fmla="*/ 11683969 w 11683969"/>
              <a:gd name="connsiteY3" fmla="*/ 197626 h 394333"/>
              <a:gd name="connsiteX4" fmla="*/ 11683968 w 11683969"/>
              <a:gd name="connsiteY4" fmla="*/ 197626 h 394333"/>
              <a:gd name="connsiteX5" fmla="*/ 11487261 w 11683969"/>
              <a:gd name="connsiteY5" fmla="*/ 394333 h 394333"/>
              <a:gd name="connsiteX6" fmla="*/ 1 w 11683969"/>
              <a:gd name="connsiteY6" fmla="*/ 394332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3969" h="394333">
                <a:moveTo>
                  <a:pt x="1" y="394332"/>
                </a:moveTo>
                <a:cubicBezTo>
                  <a:pt x="2036" y="394332"/>
                  <a:pt x="-18" y="2988"/>
                  <a:pt x="1" y="919"/>
                </a:cubicBezTo>
                <a:cubicBezTo>
                  <a:pt x="20" y="-1150"/>
                  <a:pt x="7658175" y="919"/>
                  <a:pt x="11487262" y="919"/>
                </a:cubicBezTo>
                <a:cubicBezTo>
                  <a:pt x="11595900" y="919"/>
                  <a:pt x="11683969" y="88988"/>
                  <a:pt x="11683969" y="197626"/>
                </a:cubicBezTo>
                <a:lnTo>
                  <a:pt x="11683968" y="197626"/>
                </a:lnTo>
                <a:cubicBezTo>
                  <a:pt x="11683968" y="306264"/>
                  <a:pt x="11595899" y="394333"/>
                  <a:pt x="11487261" y="394333"/>
                </a:cubicBezTo>
                <a:lnTo>
                  <a:pt x="1" y="3943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icon&#10;&#10;Description automatically generated">
            <a:extLst>
              <a:ext uri="{FF2B5EF4-FFF2-40B4-BE49-F238E27FC236}">
                <a16:creationId xmlns:a16="http://schemas.microsoft.com/office/drawing/2014/main" id="{E76F3C0A-8124-7FEE-8FE3-43076D6A07F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673" y="6575193"/>
            <a:ext cx="355247" cy="197131"/>
          </a:xfrm>
          <a:prstGeom prst="rect">
            <a:avLst/>
          </a:prstGeom>
        </p:spPr>
      </p:pic>
    </p:spTree>
    <p:extLst>
      <p:ext uri="{BB962C8B-B14F-4D97-AF65-F5344CB8AC3E}">
        <p14:creationId xmlns:p14="http://schemas.microsoft.com/office/powerpoint/2010/main" val="165369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ll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B00E62-B946-1AAA-3FA9-848E3A7FE18D}"/>
              </a:ext>
            </a:extLst>
          </p:cNvPr>
          <p:cNvSpPr/>
          <p:nvPr/>
        </p:nvSpPr>
        <p:spPr>
          <a:xfrm>
            <a:off x="9025214" y="1414759"/>
            <a:ext cx="3281711" cy="4142509"/>
          </a:xfrm>
          <a:prstGeom prst="rect">
            <a:avLst/>
          </a:prstGeom>
          <a:gradFill flip="none" rotWithShape="1">
            <a:gsLst>
              <a:gs pos="22000">
                <a:schemeClr val="tx2"/>
              </a:gs>
              <a:gs pos="100000">
                <a:schemeClr val="bg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3" name="Picture Placeholder 12">
            <a:extLst>
              <a:ext uri="{FF2B5EF4-FFF2-40B4-BE49-F238E27FC236}">
                <a16:creationId xmlns:a16="http://schemas.microsoft.com/office/drawing/2014/main" id="{1209DB4A-A61F-F7C1-2859-C35A230604F2}"/>
              </a:ext>
            </a:extLst>
          </p:cNvPr>
          <p:cNvSpPr>
            <a:spLocks noGrp="1"/>
          </p:cNvSpPr>
          <p:nvPr>
            <p:ph type="pic" sz="quarter" idx="11"/>
          </p:nvPr>
        </p:nvSpPr>
        <p:spPr>
          <a:xfrm>
            <a:off x="6905468" y="1414758"/>
            <a:ext cx="4140000" cy="4140000"/>
          </a:xfrm>
          <a:custGeom>
            <a:avLst/>
            <a:gdLst>
              <a:gd name="connsiteX0" fmla="*/ 2070000 w 4140000"/>
              <a:gd name="connsiteY0" fmla="*/ 0 h 4140000"/>
              <a:gd name="connsiteX1" fmla="*/ 4140000 w 4140000"/>
              <a:gd name="connsiteY1" fmla="*/ 2070000 h 4140000"/>
              <a:gd name="connsiteX2" fmla="*/ 2070000 w 4140000"/>
              <a:gd name="connsiteY2" fmla="*/ 4140000 h 4140000"/>
              <a:gd name="connsiteX3" fmla="*/ 0 w 4140000"/>
              <a:gd name="connsiteY3" fmla="*/ 2070000 h 4140000"/>
              <a:gd name="connsiteX4" fmla="*/ 249838 w 4140000"/>
              <a:gd name="connsiteY4" fmla="*/ 1083315 h 4140000"/>
              <a:gd name="connsiteX5" fmla="*/ 256657 w 4140000"/>
              <a:gd name="connsiteY5" fmla="*/ 1072092 h 4140000"/>
              <a:gd name="connsiteX6" fmla="*/ 331420 w 4140000"/>
              <a:gd name="connsiteY6" fmla="*/ 1095299 h 4140000"/>
              <a:gd name="connsiteX7" fmla="*/ 454275 w 4140000"/>
              <a:gd name="connsiteY7" fmla="*/ 1107684 h 4140000"/>
              <a:gd name="connsiteX8" fmla="*/ 1063875 w 4140000"/>
              <a:gd name="connsiteY8" fmla="*/ 498084 h 4140000"/>
              <a:gd name="connsiteX9" fmla="*/ 1051490 w 4140000"/>
              <a:gd name="connsiteY9" fmla="*/ 375228 h 4140000"/>
              <a:gd name="connsiteX10" fmla="*/ 1023792 w 4140000"/>
              <a:gd name="connsiteY10" fmla="*/ 285999 h 4140000"/>
              <a:gd name="connsiteX11" fmla="*/ 1083316 w 4140000"/>
              <a:gd name="connsiteY11" fmla="*/ 249838 h 4140000"/>
              <a:gd name="connsiteX12" fmla="*/ 2070000 w 4140000"/>
              <a:gd name="connsiteY12" fmla="*/ 0 h 41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0000" h="4140000">
                <a:moveTo>
                  <a:pt x="2070000" y="0"/>
                </a:moveTo>
                <a:cubicBezTo>
                  <a:pt x="3213229" y="0"/>
                  <a:pt x="4140000" y="926771"/>
                  <a:pt x="4140000" y="2070000"/>
                </a:cubicBezTo>
                <a:cubicBezTo>
                  <a:pt x="4140000" y="3213229"/>
                  <a:pt x="3213229" y="4140000"/>
                  <a:pt x="2070000" y="4140000"/>
                </a:cubicBezTo>
                <a:cubicBezTo>
                  <a:pt x="926771" y="4140000"/>
                  <a:pt x="0" y="3213229"/>
                  <a:pt x="0" y="2070000"/>
                </a:cubicBezTo>
                <a:cubicBezTo>
                  <a:pt x="0" y="1712741"/>
                  <a:pt x="90505" y="1376620"/>
                  <a:pt x="249838" y="1083315"/>
                </a:cubicBezTo>
                <a:lnTo>
                  <a:pt x="256657" y="1072092"/>
                </a:lnTo>
                <a:lnTo>
                  <a:pt x="331420" y="1095299"/>
                </a:lnTo>
                <a:cubicBezTo>
                  <a:pt x="371103" y="1103420"/>
                  <a:pt x="412191" y="1107684"/>
                  <a:pt x="454275" y="1107684"/>
                </a:cubicBezTo>
                <a:cubicBezTo>
                  <a:pt x="790948" y="1107684"/>
                  <a:pt x="1063875" y="834757"/>
                  <a:pt x="1063875" y="498084"/>
                </a:cubicBezTo>
                <a:cubicBezTo>
                  <a:pt x="1063875" y="456000"/>
                  <a:pt x="1059611" y="414912"/>
                  <a:pt x="1051490" y="375228"/>
                </a:cubicBezTo>
                <a:lnTo>
                  <a:pt x="1023792" y="285999"/>
                </a:lnTo>
                <a:lnTo>
                  <a:pt x="1083316" y="249838"/>
                </a:lnTo>
                <a:cubicBezTo>
                  <a:pt x="1376621" y="90505"/>
                  <a:pt x="1712741" y="0"/>
                  <a:pt x="2070000" y="0"/>
                </a:cubicBezTo>
                <a:close/>
              </a:path>
            </a:pathLst>
          </a:custGeom>
          <a:solidFill>
            <a:schemeClr val="accent5">
              <a:lumMod val="50000"/>
            </a:schemeClr>
          </a:solidFill>
        </p:spPr>
        <p:txBody>
          <a:bodyPr wrap="square" anchor="ctr">
            <a:noAutofit/>
          </a:bodyPr>
          <a:lstStyle>
            <a:lvl1pPr marL="0" indent="0" algn="ctr">
              <a:buNone/>
              <a:defRPr/>
            </a:lvl1pPr>
          </a:lstStyle>
          <a:p>
            <a:endParaRPr lang="en-US"/>
          </a:p>
        </p:txBody>
      </p:sp>
      <p:pic>
        <p:nvPicPr>
          <p:cNvPr id="5" name="Picture 4" descr="Circle&#10;&#10;Description automatically generated">
            <a:extLst>
              <a:ext uri="{FF2B5EF4-FFF2-40B4-BE49-F238E27FC236}">
                <a16:creationId xmlns:a16="http://schemas.microsoft.com/office/drawing/2014/main" id="{0D4B48B9-A15A-FD91-1F4B-A4DE0D9A4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6030" y="1293616"/>
            <a:ext cx="1234124" cy="1234124"/>
          </a:xfrm>
          <a:prstGeom prst="rect">
            <a:avLst/>
          </a:prstGeom>
        </p:spPr>
      </p:pic>
      <p:sp>
        <p:nvSpPr>
          <p:cNvPr id="14" name="Text Placeholder 4">
            <a:extLst>
              <a:ext uri="{FF2B5EF4-FFF2-40B4-BE49-F238E27FC236}">
                <a16:creationId xmlns:a16="http://schemas.microsoft.com/office/drawing/2014/main" id="{7AF3DD6B-2173-9262-C074-0D4D66152F6C}"/>
              </a:ext>
            </a:extLst>
          </p:cNvPr>
          <p:cNvSpPr>
            <a:spLocks noGrp="1"/>
          </p:cNvSpPr>
          <p:nvPr>
            <p:ph type="body" sz="quarter" idx="10" hasCustomPrompt="1"/>
          </p:nvPr>
        </p:nvSpPr>
        <p:spPr>
          <a:xfrm>
            <a:off x="357188" y="928689"/>
            <a:ext cx="5738812" cy="5000624"/>
          </a:xfrm>
          <a:prstGeom prst="rect">
            <a:avLst/>
          </a:prstGeom>
        </p:spPr>
        <p:txBody>
          <a:bodyPr anchor="ctr"/>
          <a:lstStyle>
            <a:lvl1pPr marL="0" indent="0">
              <a:buNone/>
              <a:defRPr sz="3600" b="0" i="1">
                <a:latin typeface="Gill Sans Nova" panose="020B06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“Quote text here”</a:t>
            </a:r>
          </a:p>
        </p:txBody>
      </p:sp>
    </p:spTree>
    <p:extLst>
      <p:ext uri="{BB962C8B-B14F-4D97-AF65-F5344CB8AC3E}">
        <p14:creationId xmlns:p14="http://schemas.microsoft.com/office/powerpoint/2010/main" val="265066135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ta Visualization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51BEB-93FA-D335-6FF6-CB5B2EE05393}"/>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5" name="Group 4">
            <a:extLst>
              <a:ext uri="{FF2B5EF4-FFF2-40B4-BE49-F238E27FC236}">
                <a16:creationId xmlns:a16="http://schemas.microsoft.com/office/drawing/2014/main" id="{CB9ECD82-9174-D6CD-555B-03B7BFED1DC2}"/>
              </a:ext>
            </a:extLst>
          </p:cNvPr>
          <p:cNvGrpSpPr/>
          <p:nvPr userDrawn="1"/>
        </p:nvGrpSpPr>
        <p:grpSpPr>
          <a:xfrm>
            <a:off x="552679" y="478225"/>
            <a:ext cx="301980" cy="301980"/>
            <a:chOff x="456425" y="394835"/>
            <a:chExt cx="301980" cy="301980"/>
          </a:xfrm>
        </p:grpSpPr>
        <p:sp>
          <p:nvSpPr>
            <p:cNvPr id="6" name="Oval 5">
              <a:extLst>
                <a:ext uri="{FF2B5EF4-FFF2-40B4-BE49-F238E27FC236}">
                  <a16:creationId xmlns:a16="http://schemas.microsoft.com/office/drawing/2014/main" id="{83A6353C-52F8-D313-630B-4C4A4D1AFEA8}"/>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02E06E15-9EF6-D00E-C86C-1848A041DD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164" y="442531"/>
              <a:ext cx="204501" cy="204501"/>
            </a:xfrm>
            <a:prstGeom prst="rect">
              <a:avLst/>
            </a:prstGeom>
          </p:spPr>
        </p:pic>
      </p:grpSp>
      <p:sp>
        <p:nvSpPr>
          <p:cNvPr id="9" name="Text Placeholder 8">
            <a:extLst>
              <a:ext uri="{FF2B5EF4-FFF2-40B4-BE49-F238E27FC236}">
                <a16:creationId xmlns:a16="http://schemas.microsoft.com/office/drawing/2014/main" id="{E4D6A7B2-95AA-3EB6-D137-ADC0E75764A7}"/>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10" name="Text Placeholder 8">
            <a:extLst>
              <a:ext uri="{FF2B5EF4-FFF2-40B4-BE49-F238E27FC236}">
                <a16:creationId xmlns:a16="http://schemas.microsoft.com/office/drawing/2014/main" id="{EB23FD72-117D-8BED-4D0A-1E28023288AD}"/>
              </a:ext>
            </a:extLst>
          </p:cNvPr>
          <p:cNvSpPr>
            <a:spLocks noGrp="1"/>
          </p:cNvSpPr>
          <p:nvPr>
            <p:ph type="body" sz="quarter" idx="11" hasCustomPrompt="1"/>
          </p:nvPr>
        </p:nvSpPr>
        <p:spPr>
          <a:xfrm>
            <a:off x="163513" y="6113844"/>
            <a:ext cx="9653588" cy="301625"/>
          </a:xfrm>
          <a:prstGeom prst="rect">
            <a:avLst/>
          </a:prstGeom>
        </p:spPr>
        <p:txBody>
          <a:bodyPr/>
          <a:lstStyle>
            <a:lvl1pPr marL="0" indent="0">
              <a:buNone/>
              <a:defRPr sz="1050" b="0" i="0">
                <a:solidFill>
                  <a:schemeClr val="accent2"/>
                </a:solidFill>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Footnote here</a:t>
            </a:r>
          </a:p>
        </p:txBody>
      </p:sp>
      <p:cxnSp>
        <p:nvCxnSpPr>
          <p:cNvPr id="13" name="Straight Connector 12">
            <a:extLst>
              <a:ext uri="{FF2B5EF4-FFF2-40B4-BE49-F238E27FC236}">
                <a16:creationId xmlns:a16="http://schemas.microsoft.com/office/drawing/2014/main" id="{8650B0C7-F6AE-F58E-DB21-71379530B8CB}"/>
              </a:ext>
            </a:extLst>
          </p:cNvPr>
          <p:cNvCxnSpPr>
            <a:cxnSpLocks/>
          </p:cNvCxnSpPr>
          <p:nvPr userDrawn="1"/>
        </p:nvCxnSpPr>
        <p:spPr>
          <a:xfrm>
            <a:off x="253965" y="5994400"/>
            <a:ext cx="116586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7830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Visualization slide (no footer)">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A86D481-800F-CE51-A93A-7EBBD588FBF1}"/>
              </a:ext>
            </a:extLst>
          </p:cNvPr>
          <p:cNvSpPr>
            <a:spLocks noGrp="1"/>
          </p:cNvSpPr>
          <p:nvPr>
            <p:ph type="body" sz="quarter" idx="12" hasCustomPrompt="1"/>
          </p:nvPr>
        </p:nvSpPr>
        <p:spPr>
          <a:xfrm>
            <a:off x="349756" y="1042577"/>
            <a:ext cx="11155362" cy="549275"/>
          </a:xfrm>
          <a:prstGeom prst="rect">
            <a:avLst/>
          </a:prstGeom>
        </p:spPr>
        <p:txBody>
          <a:bodyPr anchor="ctr"/>
          <a:lstStyle>
            <a:lvl1pPr marL="0" indent="0">
              <a:buNone/>
              <a:defRPr b="1" i="0">
                <a:latin typeface="Gill Sans Nova" panose="020B0602020104020203" pitchFamily="34" charset="0"/>
              </a:defRPr>
            </a:lvl1pPr>
          </a:lstStyle>
          <a:p>
            <a:pPr lvl="0"/>
            <a:r>
              <a:rPr lang="en-US"/>
              <a:t>Headline here</a:t>
            </a:r>
          </a:p>
        </p:txBody>
      </p:sp>
      <p:sp>
        <p:nvSpPr>
          <p:cNvPr id="5" name="TextBox 4">
            <a:extLst>
              <a:ext uri="{FF2B5EF4-FFF2-40B4-BE49-F238E27FC236}">
                <a16:creationId xmlns:a16="http://schemas.microsoft.com/office/drawing/2014/main" id="{6908DA07-361A-9DC5-C966-3ABB8052345C}"/>
              </a:ext>
            </a:extLst>
          </p:cNvPr>
          <p:cNvSpPr txBox="1"/>
          <p:nvPr userDrawn="1"/>
        </p:nvSpPr>
        <p:spPr>
          <a:xfrm>
            <a:off x="456426" y="394834"/>
            <a:ext cx="11155362" cy="468763"/>
          </a:xfrm>
          <a:prstGeom prst="roundRect">
            <a:avLst>
              <a:gd name="adj" fmla="val 50000"/>
            </a:avLst>
          </a:prstGeom>
          <a:noFill/>
          <a:ln>
            <a:solidFill>
              <a:schemeClr val="tx2"/>
            </a:solidFill>
          </a:ln>
        </p:spPr>
        <p:txBody>
          <a:bodyPr wrap="square" lIns="360000" tIns="0" bIns="0" anchor="ctr">
            <a:noAutofit/>
          </a:bodyPr>
          <a:lstStyle/>
          <a:p>
            <a:endParaRPr lang="en-CA" sz="1400"/>
          </a:p>
        </p:txBody>
      </p:sp>
      <p:grpSp>
        <p:nvGrpSpPr>
          <p:cNvPr id="8" name="Group 7">
            <a:extLst>
              <a:ext uri="{FF2B5EF4-FFF2-40B4-BE49-F238E27FC236}">
                <a16:creationId xmlns:a16="http://schemas.microsoft.com/office/drawing/2014/main" id="{291496C9-6D9D-0367-149B-3951D596D22F}"/>
              </a:ext>
            </a:extLst>
          </p:cNvPr>
          <p:cNvGrpSpPr/>
          <p:nvPr userDrawn="1"/>
        </p:nvGrpSpPr>
        <p:grpSpPr>
          <a:xfrm>
            <a:off x="552679" y="478225"/>
            <a:ext cx="301980" cy="301980"/>
            <a:chOff x="456425" y="394835"/>
            <a:chExt cx="301980" cy="301980"/>
          </a:xfrm>
        </p:grpSpPr>
        <p:sp>
          <p:nvSpPr>
            <p:cNvPr id="11" name="Oval 10">
              <a:extLst>
                <a:ext uri="{FF2B5EF4-FFF2-40B4-BE49-F238E27FC236}">
                  <a16:creationId xmlns:a16="http://schemas.microsoft.com/office/drawing/2014/main" id="{7AE92042-3EBB-0867-416A-7B1D7116A298}"/>
                </a:ext>
              </a:extLst>
            </p:cNvPr>
            <p:cNvSpPr/>
            <p:nvPr userDrawn="1"/>
          </p:nvSpPr>
          <p:spPr>
            <a:xfrm>
              <a:off x="456425" y="394835"/>
              <a:ext cx="301980" cy="3019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FAC93A1A-3460-5E0A-9286-7A9EBDFBC6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164" y="442531"/>
              <a:ext cx="204501" cy="204501"/>
            </a:xfrm>
            <a:prstGeom prst="rect">
              <a:avLst/>
            </a:prstGeom>
          </p:spPr>
        </p:pic>
      </p:grpSp>
      <p:sp>
        <p:nvSpPr>
          <p:cNvPr id="15" name="Text Placeholder 8">
            <a:extLst>
              <a:ext uri="{FF2B5EF4-FFF2-40B4-BE49-F238E27FC236}">
                <a16:creationId xmlns:a16="http://schemas.microsoft.com/office/drawing/2014/main" id="{D0B1DC76-F063-8558-BFDA-B4EE1E6A402C}"/>
              </a:ext>
            </a:extLst>
          </p:cNvPr>
          <p:cNvSpPr>
            <a:spLocks noGrp="1"/>
          </p:cNvSpPr>
          <p:nvPr>
            <p:ph type="body" sz="quarter" idx="10" hasCustomPrompt="1"/>
          </p:nvPr>
        </p:nvSpPr>
        <p:spPr>
          <a:xfrm>
            <a:off x="950912" y="398383"/>
            <a:ext cx="10554206" cy="461665"/>
          </a:xfrm>
          <a:prstGeom prst="rect">
            <a:avLst/>
          </a:prstGeom>
        </p:spPr>
        <p:txBody>
          <a:bodyPr wrap="square" anchor="ctr">
            <a:spAutoFit/>
          </a:bodyPr>
          <a:lstStyle>
            <a:lvl1pPr marL="0" indent="0">
              <a:lnSpc>
                <a:spcPct val="100000"/>
              </a:lnSpc>
              <a:spcBef>
                <a:spcPts val="0"/>
              </a:spcBef>
              <a:buNone/>
              <a:defRPr sz="1200" b="0" i="0">
                <a:latin typeface="Gill Sans Nova" panose="020B0602020104020203" pitchFamily="34" charset="0"/>
              </a:defRPr>
            </a:lvl1pPr>
            <a:lvl2pPr marL="457200" indent="0">
              <a:buNone/>
              <a:defRPr sz="1400">
                <a:latin typeface="Gill Sans Nova Light" panose="020B0302020104020203" pitchFamily="34" charset="0"/>
              </a:defRPr>
            </a:lvl2pPr>
            <a:lvl3pPr marL="914400" indent="0">
              <a:buNone/>
              <a:defRPr sz="1200">
                <a:latin typeface="Gill Sans Nova Light" panose="020B0302020104020203" pitchFamily="34" charset="0"/>
              </a:defRPr>
            </a:lvl3pPr>
            <a:lvl4pPr marL="1371600" indent="0">
              <a:buNone/>
              <a:defRPr sz="1100">
                <a:latin typeface="Gill Sans Nova Light" panose="020B0302020104020203" pitchFamily="34" charset="0"/>
              </a:defRPr>
            </a:lvl4pPr>
            <a:lvl5pPr marL="1828800" indent="0">
              <a:buNone/>
              <a:defRPr sz="1100">
                <a:latin typeface="Gill Sans Nova Light" panose="020B0302020104020203" pitchFamily="34" charset="0"/>
              </a:defRPr>
            </a:lvl5pPr>
          </a:lstStyle>
          <a:p>
            <a:pPr lvl="0"/>
            <a:r>
              <a:rPr lang="en-US"/>
              <a:t>Insert question here </a:t>
            </a:r>
          </a:p>
          <a:p>
            <a:pPr lvl="0"/>
            <a:r>
              <a:rPr lang="en-US"/>
              <a:t>Insert question here</a:t>
            </a:r>
          </a:p>
        </p:txBody>
      </p:sp>
    </p:spTree>
    <p:extLst>
      <p:ext uri="{BB962C8B-B14F-4D97-AF65-F5344CB8AC3E}">
        <p14:creationId xmlns:p14="http://schemas.microsoft.com/office/powerpoint/2010/main" val="90658721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ounded Rectangle 7">
            <a:extLst>
              <a:ext uri="{FF2B5EF4-FFF2-40B4-BE49-F238E27FC236}">
                <a16:creationId xmlns:a16="http://schemas.microsoft.com/office/drawing/2014/main" id="{5BB81C3E-3565-E94D-D202-BBAF39944E1A}"/>
              </a:ext>
            </a:extLst>
          </p:cNvPr>
          <p:cNvSpPr/>
          <p:nvPr userDrawn="1"/>
        </p:nvSpPr>
        <p:spPr>
          <a:xfrm>
            <a:off x="-1050" y="6467436"/>
            <a:ext cx="11683969" cy="394333"/>
          </a:xfrm>
          <a:custGeom>
            <a:avLst/>
            <a:gdLst>
              <a:gd name="connsiteX0" fmla="*/ 0 w 11880674"/>
              <a:gd name="connsiteY0" fmla="*/ 196707 h 393413"/>
              <a:gd name="connsiteX1" fmla="*/ 196707 w 11880674"/>
              <a:gd name="connsiteY1" fmla="*/ 0 h 393413"/>
              <a:gd name="connsiteX2" fmla="*/ 11683968 w 11880674"/>
              <a:gd name="connsiteY2" fmla="*/ 0 h 393413"/>
              <a:gd name="connsiteX3" fmla="*/ 11880675 w 11880674"/>
              <a:gd name="connsiteY3" fmla="*/ 196707 h 393413"/>
              <a:gd name="connsiteX4" fmla="*/ 11880674 w 11880674"/>
              <a:gd name="connsiteY4" fmla="*/ 196707 h 393413"/>
              <a:gd name="connsiteX5" fmla="*/ 11683967 w 11880674"/>
              <a:gd name="connsiteY5" fmla="*/ 393414 h 393413"/>
              <a:gd name="connsiteX6" fmla="*/ 196707 w 11880674"/>
              <a:gd name="connsiteY6" fmla="*/ 393413 h 393413"/>
              <a:gd name="connsiteX7" fmla="*/ 0 w 11880674"/>
              <a:gd name="connsiteY7" fmla="*/ 196706 h 393413"/>
              <a:gd name="connsiteX8" fmla="*/ 0 w 11880674"/>
              <a:gd name="connsiteY8" fmla="*/ 196707 h 393413"/>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56324 w 11730624"/>
              <a:gd name="connsiteY0" fmla="*/ 206232 h 393414"/>
              <a:gd name="connsiteX1" fmla="*/ 46656 w 11730624"/>
              <a:gd name="connsiteY1" fmla="*/ 0 h 393414"/>
              <a:gd name="connsiteX2" fmla="*/ 11533917 w 11730624"/>
              <a:gd name="connsiteY2" fmla="*/ 0 h 393414"/>
              <a:gd name="connsiteX3" fmla="*/ 11730624 w 11730624"/>
              <a:gd name="connsiteY3" fmla="*/ 196707 h 393414"/>
              <a:gd name="connsiteX4" fmla="*/ 11730623 w 11730624"/>
              <a:gd name="connsiteY4" fmla="*/ 196707 h 393414"/>
              <a:gd name="connsiteX5" fmla="*/ 11533916 w 11730624"/>
              <a:gd name="connsiteY5" fmla="*/ 393414 h 393414"/>
              <a:gd name="connsiteX6" fmla="*/ 46656 w 11730624"/>
              <a:gd name="connsiteY6" fmla="*/ 393413 h 393414"/>
              <a:gd name="connsiteX7" fmla="*/ 53149 w 11730624"/>
              <a:gd name="connsiteY7" fmla="*/ 285606 h 393414"/>
              <a:gd name="connsiteX8" fmla="*/ 56324 w 11730624"/>
              <a:gd name="connsiteY8" fmla="*/ 206232 h 393414"/>
              <a:gd name="connsiteX0" fmla="*/ 857360 w 12531660"/>
              <a:gd name="connsiteY0" fmla="*/ 206232 h 393414"/>
              <a:gd name="connsiteX1" fmla="*/ 847692 w 12531660"/>
              <a:gd name="connsiteY1" fmla="*/ 0 h 393414"/>
              <a:gd name="connsiteX2" fmla="*/ 12334953 w 12531660"/>
              <a:gd name="connsiteY2" fmla="*/ 0 h 393414"/>
              <a:gd name="connsiteX3" fmla="*/ 12531660 w 12531660"/>
              <a:gd name="connsiteY3" fmla="*/ 196707 h 393414"/>
              <a:gd name="connsiteX4" fmla="*/ 12531659 w 12531660"/>
              <a:gd name="connsiteY4" fmla="*/ 196707 h 393414"/>
              <a:gd name="connsiteX5" fmla="*/ 12334952 w 12531660"/>
              <a:gd name="connsiteY5" fmla="*/ 393414 h 393414"/>
              <a:gd name="connsiteX6" fmla="*/ 847692 w 12531660"/>
              <a:gd name="connsiteY6" fmla="*/ 393413 h 393414"/>
              <a:gd name="connsiteX7" fmla="*/ 857360 w 12531660"/>
              <a:gd name="connsiteY7" fmla="*/ 206232 h 393414"/>
              <a:gd name="connsiteX0" fmla="*/ 1435907 w 13119875"/>
              <a:gd name="connsiteY0" fmla="*/ 393413 h 393414"/>
              <a:gd name="connsiteX1" fmla="*/ 1435907 w 13119875"/>
              <a:gd name="connsiteY1" fmla="*/ 0 h 393414"/>
              <a:gd name="connsiteX2" fmla="*/ 12923168 w 13119875"/>
              <a:gd name="connsiteY2" fmla="*/ 0 h 393414"/>
              <a:gd name="connsiteX3" fmla="*/ 13119875 w 13119875"/>
              <a:gd name="connsiteY3" fmla="*/ 196707 h 393414"/>
              <a:gd name="connsiteX4" fmla="*/ 13119874 w 13119875"/>
              <a:gd name="connsiteY4" fmla="*/ 196707 h 393414"/>
              <a:gd name="connsiteX5" fmla="*/ 12923167 w 13119875"/>
              <a:gd name="connsiteY5" fmla="*/ 393414 h 393414"/>
              <a:gd name="connsiteX6" fmla="*/ 1435907 w 13119875"/>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850457 w 12534425"/>
              <a:gd name="connsiteY0" fmla="*/ 393413 h 393414"/>
              <a:gd name="connsiteX1" fmla="*/ 850457 w 12534425"/>
              <a:gd name="connsiteY1" fmla="*/ 0 h 393414"/>
              <a:gd name="connsiteX2" fmla="*/ 12337718 w 12534425"/>
              <a:gd name="connsiteY2" fmla="*/ 0 h 393414"/>
              <a:gd name="connsiteX3" fmla="*/ 12534425 w 12534425"/>
              <a:gd name="connsiteY3" fmla="*/ 196707 h 393414"/>
              <a:gd name="connsiteX4" fmla="*/ 12534424 w 12534425"/>
              <a:gd name="connsiteY4" fmla="*/ 196707 h 393414"/>
              <a:gd name="connsiteX5" fmla="*/ 12337717 w 12534425"/>
              <a:gd name="connsiteY5" fmla="*/ 393414 h 393414"/>
              <a:gd name="connsiteX6" fmla="*/ 850457 w 12534425"/>
              <a:gd name="connsiteY6" fmla="*/ 393413 h 393414"/>
              <a:gd name="connsiteX0" fmla="*/ 1 w 11683969"/>
              <a:gd name="connsiteY0" fmla="*/ 394332 h 394333"/>
              <a:gd name="connsiteX1" fmla="*/ 1 w 11683969"/>
              <a:gd name="connsiteY1" fmla="*/ 919 h 394333"/>
              <a:gd name="connsiteX2" fmla="*/ 11487262 w 11683969"/>
              <a:gd name="connsiteY2" fmla="*/ 919 h 394333"/>
              <a:gd name="connsiteX3" fmla="*/ 11683969 w 11683969"/>
              <a:gd name="connsiteY3" fmla="*/ 197626 h 394333"/>
              <a:gd name="connsiteX4" fmla="*/ 11683968 w 11683969"/>
              <a:gd name="connsiteY4" fmla="*/ 197626 h 394333"/>
              <a:gd name="connsiteX5" fmla="*/ 11487261 w 11683969"/>
              <a:gd name="connsiteY5" fmla="*/ 394333 h 394333"/>
              <a:gd name="connsiteX6" fmla="*/ 1 w 11683969"/>
              <a:gd name="connsiteY6" fmla="*/ 394332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3969" h="394333">
                <a:moveTo>
                  <a:pt x="1" y="394332"/>
                </a:moveTo>
                <a:cubicBezTo>
                  <a:pt x="2036" y="394332"/>
                  <a:pt x="-18" y="2988"/>
                  <a:pt x="1" y="919"/>
                </a:cubicBezTo>
                <a:cubicBezTo>
                  <a:pt x="20" y="-1150"/>
                  <a:pt x="7658175" y="919"/>
                  <a:pt x="11487262" y="919"/>
                </a:cubicBezTo>
                <a:cubicBezTo>
                  <a:pt x="11595900" y="919"/>
                  <a:pt x="11683969" y="88988"/>
                  <a:pt x="11683969" y="197626"/>
                </a:cubicBezTo>
                <a:lnTo>
                  <a:pt x="11683968" y="197626"/>
                </a:lnTo>
                <a:cubicBezTo>
                  <a:pt x="11683968" y="306264"/>
                  <a:pt x="11595899" y="394333"/>
                  <a:pt x="11487261" y="394333"/>
                </a:cubicBezTo>
                <a:lnTo>
                  <a:pt x="1" y="39433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0C547AE-9C2B-F256-7844-099DBFFD75B9}"/>
              </a:ext>
            </a:extLst>
          </p:cNvPr>
          <p:cNvSpPr/>
          <p:nvPr userDrawn="1"/>
        </p:nvSpPr>
        <p:spPr>
          <a:xfrm>
            <a:off x="11802355" y="6468355"/>
            <a:ext cx="389645" cy="3896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51F85237-C131-2F8C-CFA0-684F4AD157B2}"/>
              </a:ext>
            </a:extLst>
          </p:cNvPr>
          <p:cNvSpPr txBox="1">
            <a:spLocks/>
          </p:cNvSpPr>
          <p:nvPr userDrawn="1"/>
        </p:nvSpPr>
        <p:spPr>
          <a:xfrm>
            <a:off x="11730445" y="6469922"/>
            <a:ext cx="514610" cy="3934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126C574C-1EDA-B84E-9D9B-8F0DB25291E6}" type="slidenum">
              <a:rPr lang="en-US" sz="900" b="1" smtClean="0">
                <a:latin typeface="Gill Sans Nova" panose="020B0602020104020203" pitchFamily="34" charset="0"/>
              </a:rPr>
              <a:pPr algn="ctr"/>
              <a:t>‹#›</a:t>
            </a:fld>
            <a:endParaRPr lang="en-US" sz="900" b="1">
              <a:latin typeface="Gill Sans Nova" panose="020B0602020104020203" pitchFamily="34" charset="0"/>
            </a:endParaRPr>
          </a:p>
        </p:txBody>
      </p:sp>
      <p:pic>
        <p:nvPicPr>
          <p:cNvPr id="12" name="Picture 11" descr="A picture containing icon&#10;&#10;Description automatically generated">
            <a:extLst>
              <a:ext uri="{FF2B5EF4-FFF2-40B4-BE49-F238E27FC236}">
                <a16:creationId xmlns:a16="http://schemas.microsoft.com/office/drawing/2014/main" id="{D45B8691-34DD-150B-5A77-CA94688259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1673" y="6566037"/>
            <a:ext cx="355247" cy="197131"/>
          </a:xfrm>
          <a:prstGeom prst="rect">
            <a:avLst/>
          </a:prstGeom>
        </p:spPr>
      </p:pic>
      <p:sp>
        <p:nvSpPr>
          <p:cNvPr id="2" name="Text Placeholder 12">
            <a:extLst>
              <a:ext uri="{FF2B5EF4-FFF2-40B4-BE49-F238E27FC236}">
                <a16:creationId xmlns:a16="http://schemas.microsoft.com/office/drawing/2014/main" id="{22FC612D-94FA-0229-B1CD-7CD65C400188}"/>
              </a:ext>
            </a:extLst>
          </p:cNvPr>
          <p:cNvSpPr txBox="1">
            <a:spLocks/>
          </p:cNvSpPr>
          <p:nvPr userDrawn="1"/>
        </p:nvSpPr>
        <p:spPr>
          <a:xfrm>
            <a:off x="608790" y="6570761"/>
            <a:ext cx="8747125" cy="1956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900" b="0" i="0" kern="1200">
                <a:solidFill>
                  <a:schemeClr val="tx1"/>
                </a:solidFill>
                <a:latin typeface="Gill Sans Nova" panose="020B06020201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Gill Sans Nova Light" panose="020B03020201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Gill Sans Nova Light" panose="020B03020201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Gill Sans Nova Light" panose="020B03020201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Gill Sans Nova Light" panose="020B03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PERCEPTIONS OF ELECTRIC VEHICLES  |  ABACUS DATA</a:t>
            </a:r>
          </a:p>
        </p:txBody>
      </p:sp>
    </p:spTree>
    <p:extLst>
      <p:ext uri="{BB962C8B-B14F-4D97-AF65-F5344CB8AC3E}">
        <p14:creationId xmlns:p14="http://schemas.microsoft.com/office/powerpoint/2010/main" val="266441499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81" r:id="rId4"/>
    <p:sldLayoutId id="2147483775" r:id="rId5"/>
    <p:sldLayoutId id="2147483776" r:id="rId6"/>
    <p:sldLayoutId id="2147483777" r:id="rId7"/>
    <p:sldLayoutId id="2147483794" r:id="rId8"/>
    <p:sldLayoutId id="2147483797" r:id="rId9"/>
    <p:sldLayoutId id="2147483778" r:id="rId10"/>
    <p:sldLayoutId id="2147483779" r:id="rId11"/>
    <p:sldLayoutId id="21474837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51219"/>
            </a:gs>
            <a:gs pos="100000">
              <a:srgbClr val="201E30"/>
            </a:gs>
          </a:gsLst>
          <a:lin ang="5400000" scaled="1"/>
        </a:gra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0EB2A30-BDB0-416E-0295-F4A4B031C4E3}"/>
              </a:ext>
            </a:extLst>
          </p:cNvPr>
          <p:cNvSpPr/>
          <p:nvPr userDrawn="1"/>
        </p:nvSpPr>
        <p:spPr>
          <a:xfrm>
            <a:off x="11802355" y="6468355"/>
            <a:ext cx="389645" cy="3896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D584ECBB-92ED-61EA-43A1-762CBDF3A91A}"/>
              </a:ext>
            </a:extLst>
          </p:cNvPr>
          <p:cNvSpPr txBox="1">
            <a:spLocks/>
          </p:cNvSpPr>
          <p:nvPr userDrawn="1"/>
        </p:nvSpPr>
        <p:spPr>
          <a:xfrm>
            <a:off x="11730445" y="6469922"/>
            <a:ext cx="514610" cy="39341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126C574C-1EDA-B84E-9D9B-8F0DB25291E6}" type="slidenum">
              <a:rPr lang="en-US" sz="900" b="1" smtClean="0">
                <a:latin typeface="Gill Sans Nova" panose="020B0602020104020203" pitchFamily="34" charset="0"/>
              </a:rPr>
              <a:pPr algn="ctr"/>
              <a:t>‹#›</a:t>
            </a:fld>
            <a:endParaRPr lang="en-US" sz="900" b="1">
              <a:latin typeface="Gill Sans Nova" panose="020B0602020104020203" pitchFamily="34" charset="0"/>
            </a:endParaRPr>
          </a:p>
        </p:txBody>
      </p:sp>
      <p:sp>
        <p:nvSpPr>
          <p:cNvPr id="8" name="Rounded Rectangle 7">
            <a:extLst>
              <a:ext uri="{FF2B5EF4-FFF2-40B4-BE49-F238E27FC236}">
                <a16:creationId xmlns:a16="http://schemas.microsoft.com/office/drawing/2014/main" id="{81338CCB-F446-B2BC-03AF-B7B67E3808B6}"/>
              </a:ext>
            </a:extLst>
          </p:cNvPr>
          <p:cNvSpPr/>
          <p:nvPr userDrawn="1"/>
        </p:nvSpPr>
        <p:spPr>
          <a:xfrm>
            <a:off x="-1050" y="6467436"/>
            <a:ext cx="11683969" cy="394333"/>
          </a:xfrm>
          <a:custGeom>
            <a:avLst/>
            <a:gdLst>
              <a:gd name="connsiteX0" fmla="*/ 0 w 11880674"/>
              <a:gd name="connsiteY0" fmla="*/ 196707 h 393413"/>
              <a:gd name="connsiteX1" fmla="*/ 196707 w 11880674"/>
              <a:gd name="connsiteY1" fmla="*/ 0 h 393413"/>
              <a:gd name="connsiteX2" fmla="*/ 11683968 w 11880674"/>
              <a:gd name="connsiteY2" fmla="*/ 0 h 393413"/>
              <a:gd name="connsiteX3" fmla="*/ 11880675 w 11880674"/>
              <a:gd name="connsiteY3" fmla="*/ 196707 h 393413"/>
              <a:gd name="connsiteX4" fmla="*/ 11880674 w 11880674"/>
              <a:gd name="connsiteY4" fmla="*/ 196707 h 393413"/>
              <a:gd name="connsiteX5" fmla="*/ 11683967 w 11880674"/>
              <a:gd name="connsiteY5" fmla="*/ 393414 h 393413"/>
              <a:gd name="connsiteX6" fmla="*/ 196707 w 11880674"/>
              <a:gd name="connsiteY6" fmla="*/ 393413 h 393413"/>
              <a:gd name="connsiteX7" fmla="*/ 0 w 11880674"/>
              <a:gd name="connsiteY7" fmla="*/ 196706 h 393413"/>
              <a:gd name="connsiteX8" fmla="*/ 0 w 11880674"/>
              <a:gd name="connsiteY8" fmla="*/ 196707 h 393413"/>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206375 w 11880675"/>
              <a:gd name="connsiteY0" fmla="*/ 206232 h 393414"/>
              <a:gd name="connsiteX1" fmla="*/ 196707 w 11880675"/>
              <a:gd name="connsiteY1" fmla="*/ 0 h 393414"/>
              <a:gd name="connsiteX2" fmla="*/ 11683968 w 11880675"/>
              <a:gd name="connsiteY2" fmla="*/ 0 h 393414"/>
              <a:gd name="connsiteX3" fmla="*/ 11880675 w 11880675"/>
              <a:gd name="connsiteY3" fmla="*/ 196707 h 393414"/>
              <a:gd name="connsiteX4" fmla="*/ 11880674 w 11880675"/>
              <a:gd name="connsiteY4" fmla="*/ 196707 h 393414"/>
              <a:gd name="connsiteX5" fmla="*/ 11683967 w 11880675"/>
              <a:gd name="connsiteY5" fmla="*/ 393414 h 393414"/>
              <a:gd name="connsiteX6" fmla="*/ 196707 w 11880675"/>
              <a:gd name="connsiteY6" fmla="*/ 393413 h 393414"/>
              <a:gd name="connsiteX7" fmla="*/ 0 w 11880675"/>
              <a:gd name="connsiteY7" fmla="*/ 196706 h 393414"/>
              <a:gd name="connsiteX8" fmla="*/ 206375 w 11880675"/>
              <a:gd name="connsiteY8" fmla="*/ 206232 h 393414"/>
              <a:gd name="connsiteX0" fmla="*/ 56324 w 11730624"/>
              <a:gd name="connsiteY0" fmla="*/ 206232 h 393414"/>
              <a:gd name="connsiteX1" fmla="*/ 46656 w 11730624"/>
              <a:gd name="connsiteY1" fmla="*/ 0 h 393414"/>
              <a:gd name="connsiteX2" fmla="*/ 11533917 w 11730624"/>
              <a:gd name="connsiteY2" fmla="*/ 0 h 393414"/>
              <a:gd name="connsiteX3" fmla="*/ 11730624 w 11730624"/>
              <a:gd name="connsiteY3" fmla="*/ 196707 h 393414"/>
              <a:gd name="connsiteX4" fmla="*/ 11730623 w 11730624"/>
              <a:gd name="connsiteY4" fmla="*/ 196707 h 393414"/>
              <a:gd name="connsiteX5" fmla="*/ 11533916 w 11730624"/>
              <a:gd name="connsiteY5" fmla="*/ 393414 h 393414"/>
              <a:gd name="connsiteX6" fmla="*/ 46656 w 11730624"/>
              <a:gd name="connsiteY6" fmla="*/ 393413 h 393414"/>
              <a:gd name="connsiteX7" fmla="*/ 53149 w 11730624"/>
              <a:gd name="connsiteY7" fmla="*/ 285606 h 393414"/>
              <a:gd name="connsiteX8" fmla="*/ 56324 w 11730624"/>
              <a:gd name="connsiteY8" fmla="*/ 206232 h 393414"/>
              <a:gd name="connsiteX0" fmla="*/ 857360 w 12531660"/>
              <a:gd name="connsiteY0" fmla="*/ 206232 h 393414"/>
              <a:gd name="connsiteX1" fmla="*/ 847692 w 12531660"/>
              <a:gd name="connsiteY1" fmla="*/ 0 h 393414"/>
              <a:gd name="connsiteX2" fmla="*/ 12334953 w 12531660"/>
              <a:gd name="connsiteY2" fmla="*/ 0 h 393414"/>
              <a:gd name="connsiteX3" fmla="*/ 12531660 w 12531660"/>
              <a:gd name="connsiteY3" fmla="*/ 196707 h 393414"/>
              <a:gd name="connsiteX4" fmla="*/ 12531659 w 12531660"/>
              <a:gd name="connsiteY4" fmla="*/ 196707 h 393414"/>
              <a:gd name="connsiteX5" fmla="*/ 12334952 w 12531660"/>
              <a:gd name="connsiteY5" fmla="*/ 393414 h 393414"/>
              <a:gd name="connsiteX6" fmla="*/ 847692 w 12531660"/>
              <a:gd name="connsiteY6" fmla="*/ 393413 h 393414"/>
              <a:gd name="connsiteX7" fmla="*/ 857360 w 12531660"/>
              <a:gd name="connsiteY7" fmla="*/ 206232 h 393414"/>
              <a:gd name="connsiteX0" fmla="*/ 1435907 w 13119875"/>
              <a:gd name="connsiteY0" fmla="*/ 393413 h 393414"/>
              <a:gd name="connsiteX1" fmla="*/ 1435907 w 13119875"/>
              <a:gd name="connsiteY1" fmla="*/ 0 h 393414"/>
              <a:gd name="connsiteX2" fmla="*/ 12923168 w 13119875"/>
              <a:gd name="connsiteY2" fmla="*/ 0 h 393414"/>
              <a:gd name="connsiteX3" fmla="*/ 13119875 w 13119875"/>
              <a:gd name="connsiteY3" fmla="*/ 196707 h 393414"/>
              <a:gd name="connsiteX4" fmla="*/ 13119874 w 13119875"/>
              <a:gd name="connsiteY4" fmla="*/ 196707 h 393414"/>
              <a:gd name="connsiteX5" fmla="*/ 12923167 w 13119875"/>
              <a:gd name="connsiteY5" fmla="*/ 393414 h 393414"/>
              <a:gd name="connsiteX6" fmla="*/ 1435907 w 13119875"/>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1436328 w 13120296"/>
              <a:gd name="connsiteY0" fmla="*/ 393413 h 393414"/>
              <a:gd name="connsiteX1" fmla="*/ 1436328 w 13120296"/>
              <a:gd name="connsiteY1" fmla="*/ 0 h 393414"/>
              <a:gd name="connsiteX2" fmla="*/ 12923589 w 13120296"/>
              <a:gd name="connsiteY2" fmla="*/ 0 h 393414"/>
              <a:gd name="connsiteX3" fmla="*/ 13120296 w 13120296"/>
              <a:gd name="connsiteY3" fmla="*/ 196707 h 393414"/>
              <a:gd name="connsiteX4" fmla="*/ 13120295 w 13120296"/>
              <a:gd name="connsiteY4" fmla="*/ 196707 h 393414"/>
              <a:gd name="connsiteX5" fmla="*/ 12923588 w 13120296"/>
              <a:gd name="connsiteY5" fmla="*/ 393414 h 393414"/>
              <a:gd name="connsiteX6" fmla="*/ 1436328 w 13120296"/>
              <a:gd name="connsiteY6" fmla="*/ 393413 h 393414"/>
              <a:gd name="connsiteX0" fmla="*/ 850457 w 12534425"/>
              <a:gd name="connsiteY0" fmla="*/ 393413 h 393414"/>
              <a:gd name="connsiteX1" fmla="*/ 850457 w 12534425"/>
              <a:gd name="connsiteY1" fmla="*/ 0 h 393414"/>
              <a:gd name="connsiteX2" fmla="*/ 12337718 w 12534425"/>
              <a:gd name="connsiteY2" fmla="*/ 0 h 393414"/>
              <a:gd name="connsiteX3" fmla="*/ 12534425 w 12534425"/>
              <a:gd name="connsiteY3" fmla="*/ 196707 h 393414"/>
              <a:gd name="connsiteX4" fmla="*/ 12534424 w 12534425"/>
              <a:gd name="connsiteY4" fmla="*/ 196707 h 393414"/>
              <a:gd name="connsiteX5" fmla="*/ 12337717 w 12534425"/>
              <a:gd name="connsiteY5" fmla="*/ 393414 h 393414"/>
              <a:gd name="connsiteX6" fmla="*/ 850457 w 12534425"/>
              <a:gd name="connsiteY6" fmla="*/ 393413 h 393414"/>
              <a:gd name="connsiteX0" fmla="*/ 1 w 11683969"/>
              <a:gd name="connsiteY0" fmla="*/ 394332 h 394333"/>
              <a:gd name="connsiteX1" fmla="*/ 1 w 11683969"/>
              <a:gd name="connsiteY1" fmla="*/ 919 h 394333"/>
              <a:gd name="connsiteX2" fmla="*/ 11487262 w 11683969"/>
              <a:gd name="connsiteY2" fmla="*/ 919 h 394333"/>
              <a:gd name="connsiteX3" fmla="*/ 11683969 w 11683969"/>
              <a:gd name="connsiteY3" fmla="*/ 197626 h 394333"/>
              <a:gd name="connsiteX4" fmla="*/ 11683968 w 11683969"/>
              <a:gd name="connsiteY4" fmla="*/ 197626 h 394333"/>
              <a:gd name="connsiteX5" fmla="*/ 11487261 w 11683969"/>
              <a:gd name="connsiteY5" fmla="*/ 394333 h 394333"/>
              <a:gd name="connsiteX6" fmla="*/ 1 w 11683969"/>
              <a:gd name="connsiteY6" fmla="*/ 394332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3969" h="394333">
                <a:moveTo>
                  <a:pt x="1" y="394332"/>
                </a:moveTo>
                <a:cubicBezTo>
                  <a:pt x="2036" y="394332"/>
                  <a:pt x="-18" y="2988"/>
                  <a:pt x="1" y="919"/>
                </a:cubicBezTo>
                <a:cubicBezTo>
                  <a:pt x="20" y="-1150"/>
                  <a:pt x="7658175" y="919"/>
                  <a:pt x="11487262" y="919"/>
                </a:cubicBezTo>
                <a:cubicBezTo>
                  <a:pt x="11595900" y="919"/>
                  <a:pt x="11683969" y="88988"/>
                  <a:pt x="11683969" y="197626"/>
                </a:cubicBezTo>
                <a:lnTo>
                  <a:pt x="11683968" y="197626"/>
                </a:lnTo>
                <a:cubicBezTo>
                  <a:pt x="11683968" y="306264"/>
                  <a:pt x="11595899" y="394333"/>
                  <a:pt x="11487261" y="394333"/>
                </a:cubicBezTo>
                <a:lnTo>
                  <a:pt x="1" y="39433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icon&#10;&#10;Description automatically generated">
            <a:extLst>
              <a:ext uri="{FF2B5EF4-FFF2-40B4-BE49-F238E27FC236}">
                <a16:creationId xmlns:a16="http://schemas.microsoft.com/office/drawing/2014/main" id="{EDD09DEF-423F-3CFC-79CC-FB367E7BED5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1673" y="6575193"/>
            <a:ext cx="355247" cy="197131"/>
          </a:xfrm>
          <a:prstGeom prst="rect">
            <a:avLst/>
          </a:prstGeom>
        </p:spPr>
      </p:pic>
      <p:sp>
        <p:nvSpPr>
          <p:cNvPr id="2" name="Text Placeholder 12">
            <a:extLst>
              <a:ext uri="{FF2B5EF4-FFF2-40B4-BE49-F238E27FC236}">
                <a16:creationId xmlns:a16="http://schemas.microsoft.com/office/drawing/2014/main" id="{B5D9DBAC-2280-91B9-3388-4ECB0E5F0CD7}"/>
              </a:ext>
            </a:extLst>
          </p:cNvPr>
          <p:cNvSpPr txBox="1">
            <a:spLocks/>
          </p:cNvSpPr>
          <p:nvPr userDrawn="1"/>
        </p:nvSpPr>
        <p:spPr>
          <a:xfrm>
            <a:off x="608790" y="6570761"/>
            <a:ext cx="8747125" cy="1956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900" b="0" i="0" kern="1200">
                <a:solidFill>
                  <a:schemeClr val="tx1"/>
                </a:solidFill>
                <a:latin typeface="Gill Sans Nova" panose="020B06020201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Gill Sans Nova Light" panose="020B03020201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Gill Sans Nova Light" panose="020B03020201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Gill Sans Nova Light" panose="020B03020201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Gill Sans Nova Light" panose="020B03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PUBLICATION TITLE  |  ABACUS DATA</a:t>
            </a:r>
          </a:p>
        </p:txBody>
      </p:sp>
    </p:spTree>
    <p:extLst>
      <p:ext uri="{BB962C8B-B14F-4D97-AF65-F5344CB8AC3E}">
        <p14:creationId xmlns:p14="http://schemas.microsoft.com/office/powerpoint/2010/main" val="312533917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5" r:id="rId8"/>
    <p:sldLayoutId id="2147483798" r:id="rId9"/>
    <p:sldLayoutId id="2147483790" r:id="rId10"/>
    <p:sldLayoutId id="2147483791" r:id="rId11"/>
    <p:sldLayoutId id="21474837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5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4" Type="http://schemas.openxmlformats.org/officeDocument/2006/relationships/chart" Target="../charts/chart40.xml"/></Relationships>
</file>

<file path=ppt/slides/_rels/slide5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3.xml"/><Relationship Id="rId4" Type="http://schemas.openxmlformats.org/officeDocument/2006/relationships/chart" Target="../charts/chart43.xml"/></Relationships>
</file>

<file path=ppt/slides/_rels/slide5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5F8EEB-EE73-1550-AC6C-49FF1D19DAAD}"/>
              </a:ext>
            </a:extLst>
          </p:cNvPr>
          <p:cNvSpPr>
            <a:spLocks noGrp="1"/>
          </p:cNvSpPr>
          <p:nvPr>
            <p:ph type="body" sz="quarter" idx="10"/>
          </p:nvPr>
        </p:nvSpPr>
        <p:spPr>
          <a:xfrm>
            <a:off x="4035425" y="1921988"/>
            <a:ext cx="7380000" cy="2402361"/>
          </a:xfrm>
        </p:spPr>
        <p:txBody>
          <a:bodyPr>
            <a:normAutofit/>
          </a:bodyPr>
          <a:lstStyle/>
          <a:p>
            <a:pPr>
              <a:lnSpc>
                <a:spcPct val="100000"/>
              </a:lnSpc>
            </a:pPr>
            <a:r>
              <a:rPr lang="en-US" sz="4400" b="1" dirty="0">
                <a:solidFill>
                  <a:schemeClr val="bg1"/>
                </a:solidFill>
                <a:latin typeface="Gill Sans Nova" panose="020B0602020104020203" pitchFamily="34" charset="0"/>
                <a:cs typeface="Agency FB" panose="020F0502020204030204" pitchFamily="34" charset="0"/>
              </a:rPr>
              <a:t>Perceptions of Electric Vehicles (EV)</a:t>
            </a:r>
            <a:endParaRPr lang="en-US" sz="2800" b="1" dirty="0">
              <a:solidFill>
                <a:schemeClr val="bg1"/>
              </a:solidFill>
              <a:latin typeface="Gill Sans Nova" panose="020B0602020104020203" pitchFamily="34" charset="0"/>
              <a:cs typeface="Agency FB" panose="020F0502020204030204" pitchFamily="34" charset="0"/>
            </a:endParaRPr>
          </a:p>
          <a:p>
            <a:pPr>
              <a:lnSpc>
                <a:spcPct val="100000"/>
              </a:lnSpc>
            </a:pPr>
            <a:r>
              <a:rPr lang="en-US" sz="2400" dirty="0">
                <a:cs typeface="Agency FB" panose="020F0502020204030204" pitchFamily="34" charset="0"/>
              </a:rPr>
              <a:t>Conducted for Electric Mobility Canada (EMC)</a:t>
            </a:r>
            <a:endParaRPr lang="en-US" sz="2400" b="1" dirty="0">
              <a:solidFill>
                <a:schemeClr val="bg1"/>
              </a:solidFill>
              <a:latin typeface="Gill Sans Nova" panose="020B0602020104020203" pitchFamily="34" charset="0"/>
              <a:cs typeface="Agency FB" panose="020F0502020204030204" pitchFamily="34" charset="0"/>
            </a:endParaRPr>
          </a:p>
        </p:txBody>
      </p:sp>
      <p:sp>
        <p:nvSpPr>
          <p:cNvPr id="11" name="Text Placeholder 10">
            <a:extLst>
              <a:ext uri="{FF2B5EF4-FFF2-40B4-BE49-F238E27FC236}">
                <a16:creationId xmlns:a16="http://schemas.microsoft.com/office/drawing/2014/main" id="{BDFF7EAB-8205-FBEE-01FE-DA1AD767952C}"/>
              </a:ext>
            </a:extLst>
          </p:cNvPr>
          <p:cNvSpPr>
            <a:spLocks noGrp="1"/>
          </p:cNvSpPr>
          <p:nvPr>
            <p:ph type="body" sz="quarter" idx="12"/>
          </p:nvPr>
        </p:nvSpPr>
        <p:spPr/>
        <p:txBody>
          <a:bodyPr/>
          <a:lstStyle/>
          <a:p>
            <a:r>
              <a:rPr lang="en-US" dirty="0"/>
              <a:t>Detailed results</a:t>
            </a:r>
          </a:p>
        </p:txBody>
      </p:sp>
      <p:sp>
        <p:nvSpPr>
          <p:cNvPr id="12" name="Text Placeholder 11">
            <a:extLst>
              <a:ext uri="{FF2B5EF4-FFF2-40B4-BE49-F238E27FC236}">
                <a16:creationId xmlns:a16="http://schemas.microsoft.com/office/drawing/2014/main" id="{9967BF96-83E3-46B3-2605-249803EF7FA8}"/>
              </a:ext>
            </a:extLst>
          </p:cNvPr>
          <p:cNvSpPr>
            <a:spLocks noGrp="1"/>
          </p:cNvSpPr>
          <p:nvPr>
            <p:ph type="body" sz="quarter" idx="13"/>
          </p:nvPr>
        </p:nvSpPr>
        <p:spPr/>
        <p:txBody>
          <a:bodyPr/>
          <a:lstStyle/>
          <a:p>
            <a:r>
              <a:rPr lang="en-US" dirty="0"/>
              <a:t>September 2023</a:t>
            </a:r>
          </a:p>
        </p:txBody>
      </p:sp>
    </p:spTree>
    <p:extLst>
      <p:ext uri="{BB962C8B-B14F-4D97-AF65-F5344CB8AC3E}">
        <p14:creationId xmlns:p14="http://schemas.microsoft.com/office/powerpoint/2010/main" val="2411671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When thinking about your next vehicle purchase, which will you choose?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Thinking about your next vehicle, would you be…</a:t>
            </a:r>
          </a:p>
          <a:p>
            <a:pPr>
              <a:spcBef>
                <a:spcPts val="0"/>
              </a:spcBef>
            </a:pPr>
            <a:r>
              <a:rPr lang="en-CA" sz="1600" dirty="0">
                <a:solidFill>
                  <a:schemeClr val="tx2"/>
                </a:solidFill>
              </a:rPr>
              <a:t>Among non-EV owners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Base: Those who do not own an electric or plug-in hybrid vehicle (n=1,299)</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4150239552"/>
              </p:ext>
            </p:extLst>
          </p:nvPr>
        </p:nvGraphicFramePr>
        <p:xfrm>
          <a:off x="197356" y="1722438"/>
          <a:ext cx="11842243"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6468598" y="2174892"/>
            <a:ext cx="1811964" cy="954107"/>
          </a:xfrm>
          <a:prstGeom prst="rect">
            <a:avLst/>
          </a:prstGeom>
          <a:noFill/>
        </p:spPr>
        <p:txBody>
          <a:bodyPr wrap="square" rtlCol="0">
            <a:spAutoFit/>
          </a:bodyPr>
          <a:lstStyle/>
          <a:p>
            <a:pPr algn="ctr"/>
            <a:r>
              <a:rPr lang="en-CA" sz="2400" b="1" dirty="0">
                <a:solidFill>
                  <a:schemeClr val="tx2"/>
                </a:solidFill>
              </a:rPr>
              <a:t>43%</a:t>
            </a:r>
          </a:p>
          <a:p>
            <a:pPr algn="ctr"/>
            <a:r>
              <a:rPr lang="en-CA" sz="1600" b="1" dirty="0"/>
              <a:t>Inclined to choose an EV</a:t>
            </a:r>
          </a:p>
        </p:txBody>
      </p:sp>
      <p:sp>
        <p:nvSpPr>
          <p:cNvPr id="2" name="Right Bracket 1">
            <a:extLst>
              <a:ext uri="{FF2B5EF4-FFF2-40B4-BE49-F238E27FC236}">
                <a16:creationId xmlns:a16="http://schemas.microsoft.com/office/drawing/2014/main" id="{535D758E-E63B-0064-8401-6F76DD694C44}"/>
              </a:ext>
            </a:extLst>
          </p:cNvPr>
          <p:cNvSpPr/>
          <p:nvPr/>
        </p:nvSpPr>
        <p:spPr>
          <a:xfrm>
            <a:off x="6423364" y="1864195"/>
            <a:ext cx="141584" cy="198218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TextBox 7">
            <a:extLst>
              <a:ext uri="{FF2B5EF4-FFF2-40B4-BE49-F238E27FC236}">
                <a16:creationId xmlns:a16="http://schemas.microsoft.com/office/drawing/2014/main" id="{51F75045-6BA8-FD30-D7D6-61143F4B1D31}"/>
              </a:ext>
            </a:extLst>
          </p:cNvPr>
          <p:cNvSpPr txBox="1"/>
          <p:nvPr/>
        </p:nvSpPr>
        <p:spPr>
          <a:xfrm>
            <a:off x="6468598" y="4176739"/>
            <a:ext cx="1811964" cy="1200329"/>
          </a:xfrm>
          <a:prstGeom prst="rect">
            <a:avLst/>
          </a:prstGeom>
          <a:solidFill>
            <a:srgbClr val="FFFFFF"/>
          </a:solidFill>
        </p:spPr>
        <p:txBody>
          <a:bodyPr wrap="square" rtlCol="0">
            <a:spAutoFit/>
          </a:bodyPr>
          <a:lstStyle/>
          <a:p>
            <a:pPr algn="ctr"/>
            <a:r>
              <a:rPr lang="en-CA" sz="2400" b="1" dirty="0">
                <a:solidFill>
                  <a:srgbClr val="0070C0"/>
                </a:solidFill>
              </a:rPr>
              <a:t>57%</a:t>
            </a:r>
          </a:p>
          <a:p>
            <a:pPr algn="ctr"/>
            <a:r>
              <a:rPr lang="en-CA" sz="1600" b="1" dirty="0"/>
              <a:t>Inclined to choose a gas vehicle</a:t>
            </a:r>
          </a:p>
        </p:txBody>
      </p:sp>
      <p:sp>
        <p:nvSpPr>
          <p:cNvPr id="9" name="Right Bracket 8">
            <a:extLst>
              <a:ext uri="{FF2B5EF4-FFF2-40B4-BE49-F238E27FC236}">
                <a16:creationId xmlns:a16="http://schemas.microsoft.com/office/drawing/2014/main" id="{BAB84D08-FA92-6344-8B22-D10BA30AF18A}"/>
              </a:ext>
            </a:extLst>
          </p:cNvPr>
          <p:cNvSpPr/>
          <p:nvPr/>
        </p:nvSpPr>
        <p:spPr>
          <a:xfrm>
            <a:off x="6423364" y="3866042"/>
            <a:ext cx="141584" cy="198218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0" name="Straight Arrow Connector 9">
            <a:extLst>
              <a:ext uri="{FF2B5EF4-FFF2-40B4-BE49-F238E27FC236}">
                <a16:creationId xmlns:a16="http://schemas.microsoft.com/office/drawing/2014/main" id="{34888058-4BFE-57D3-48F6-3FAACD30C2F9}"/>
              </a:ext>
            </a:extLst>
          </p:cNvPr>
          <p:cNvCxnSpPr>
            <a:cxnSpLocks/>
          </p:cNvCxnSpPr>
          <p:nvPr/>
        </p:nvCxnSpPr>
        <p:spPr>
          <a:xfrm>
            <a:off x="8293100" y="2541258"/>
            <a:ext cx="54610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1" name="Table 15">
            <a:extLst>
              <a:ext uri="{FF2B5EF4-FFF2-40B4-BE49-F238E27FC236}">
                <a16:creationId xmlns:a16="http://schemas.microsoft.com/office/drawing/2014/main" id="{5CCFD109-075E-A48C-2DE4-5BAB50C74EF9}"/>
              </a:ext>
            </a:extLst>
          </p:cNvPr>
          <p:cNvGraphicFramePr>
            <a:graphicFrameLocks noGrp="1"/>
          </p:cNvGraphicFramePr>
          <p:nvPr>
            <p:extLst>
              <p:ext uri="{D42A27DB-BD31-4B8C-83A1-F6EECF244321}">
                <p14:modId xmlns:p14="http://schemas.microsoft.com/office/powerpoint/2010/main" val="3074641305"/>
              </p:ext>
            </p:extLst>
          </p:nvPr>
        </p:nvGraphicFramePr>
        <p:xfrm>
          <a:off x="9060643" y="2323990"/>
          <a:ext cx="2915457" cy="556078"/>
        </p:xfrm>
        <a:graphic>
          <a:graphicData uri="http://schemas.openxmlformats.org/drawingml/2006/table">
            <a:tbl>
              <a:tblPr firstRow="1" bandRow="1">
                <a:tableStyleId>{5C22544A-7EE6-4342-B048-85BDC9FD1C3A}</a:tableStyleId>
              </a:tblPr>
              <a:tblGrid>
                <a:gridCol w="971819">
                  <a:extLst>
                    <a:ext uri="{9D8B030D-6E8A-4147-A177-3AD203B41FA5}">
                      <a16:colId xmlns:a16="http://schemas.microsoft.com/office/drawing/2014/main" val="26333301"/>
                    </a:ext>
                  </a:extLst>
                </a:gridCol>
                <a:gridCol w="971819">
                  <a:extLst>
                    <a:ext uri="{9D8B030D-6E8A-4147-A177-3AD203B41FA5}">
                      <a16:colId xmlns:a16="http://schemas.microsoft.com/office/drawing/2014/main" val="2411318646"/>
                    </a:ext>
                  </a:extLst>
                </a:gridCol>
                <a:gridCol w="971819">
                  <a:extLst>
                    <a:ext uri="{9D8B030D-6E8A-4147-A177-3AD203B41FA5}">
                      <a16:colId xmlns:a16="http://schemas.microsoft.com/office/drawing/2014/main" val="2871504570"/>
                    </a:ext>
                  </a:extLst>
                </a:gridCol>
              </a:tblGrid>
              <a:tr h="278039">
                <a:tc>
                  <a:txBody>
                    <a:bodyPr/>
                    <a:lstStyle/>
                    <a:p>
                      <a:pPr algn="ctr"/>
                      <a:r>
                        <a:rPr lang="en-US" sz="1200" b="1" dirty="0">
                          <a:solidFill>
                            <a:schemeClr val="bg1"/>
                          </a:solidFill>
                        </a:rPr>
                        <a:t>Urban</a:t>
                      </a:r>
                      <a:endParaRPr lang="en-CA" sz="1200" b="1"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1" dirty="0">
                          <a:solidFill>
                            <a:schemeClr val="bg1"/>
                          </a:solidFill>
                        </a:rPr>
                        <a:t>Suburban</a:t>
                      </a:r>
                      <a:endParaRPr lang="en-CA" sz="1200" b="1"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1" dirty="0">
                          <a:solidFill>
                            <a:schemeClr val="bg1"/>
                          </a:solidFill>
                        </a:rPr>
                        <a:t>Rural</a:t>
                      </a:r>
                      <a:endParaRPr lang="en-CA" sz="1200" b="1"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US" sz="1200" b="0" dirty="0">
                          <a:solidFill>
                            <a:srgbClr val="00B050"/>
                          </a:solidFill>
                        </a:rPr>
                        <a:t>47%</a:t>
                      </a:r>
                      <a:endParaRPr lang="en-CA" sz="1200" b="0" dirty="0">
                        <a:solidFill>
                          <a:srgbClr val="00B050"/>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US" sz="1200" b="0" dirty="0">
                          <a:solidFill>
                            <a:schemeClr val="tx1"/>
                          </a:solidFill>
                        </a:rPr>
                        <a:t>43%</a:t>
                      </a:r>
                      <a:endParaRPr lang="en-CA" sz="1200" b="0" dirty="0">
                        <a:solidFill>
                          <a:schemeClr val="tx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US" sz="1200" b="0" dirty="0">
                          <a:solidFill>
                            <a:srgbClr val="FF0000"/>
                          </a:solidFill>
                        </a:rPr>
                        <a:t>33%</a:t>
                      </a:r>
                      <a:endParaRPr lang="en-CA" sz="1200" b="0" dirty="0">
                        <a:solidFill>
                          <a:srgbClr val="FF0000"/>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cxnSp>
        <p:nvCxnSpPr>
          <p:cNvPr id="18" name="Straight Arrow Connector 17">
            <a:extLst>
              <a:ext uri="{FF2B5EF4-FFF2-40B4-BE49-F238E27FC236}">
                <a16:creationId xmlns:a16="http://schemas.microsoft.com/office/drawing/2014/main" id="{BF0856DD-32E8-590B-6E94-EB798006CA0E}"/>
              </a:ext>
            </a:extLst>
          </p:cNvPr>
          <p:cNvCxnSpPr>
            <a:cxnSpLocks/>
          </p:cNvCxnSpPr>
          <p:nvPr/>
        </p:nvCxnSpPr>
        <p:spPr>
          <a:xfrm>
            <a:off x="8293100" y="4700258"/>
            <a:ext cx="54610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9" name="Table 15">
            <a:extLst>
              <a:ext uri="{FF2B5EF4-FFF2-40B4-BE49-F238E27FC236}">
                <a16:creationId xmlns:a16="http://schemas.microsoft.com/office/drawing/2014/main" id="{AF51C904-28EC-CAC0-484C-216D80962445}"/>
              </a:ext>
            </a:extLst>
          </p:cNvPr>
          <p:cNvGraphicFramePr>
            <a:graphicFrameLocks noGrp="1"/>
          </p:cNvGraphicFramePr>
          <p:nvPr>
            <p:extLst>
              <p:ext uri="{D42A27DB-BD31-4B8C-83A1-F6EECF244321}">
                <p14:modId xmlns:p14="http://schemas.microsoft.com/office/powerpoint/2010/main" val="1993124181"/>
              </p:ext>
            </p:extLst>
          </p:nvPr>
        </p:nvGraphicFramePr>
        <p:xfrm>
          <a:off x="9060643" y="4409622"/>
          <a:ext cx="2915457" cy="556078"/>
        </p:xfrm>
        <a:graphic>
          <a:graphicData uri="http://schemas.openxmlformats.org/drawingml/2006/table">
            <a:tbl>
              <a:tblPr firstRow="1" bandRow="1">
                <a:tableStyleId>{5C22544A-7EE6-4342-B048-85BDC9FD1C3A}</a:tableStyleId>
              </a:tblPr>
              <a:tblGrid>
                <a:gridCol w="971819">
                  <a:extLst>
                    <a:ext uri="{9D8B030D-6E8A-4147-A177-3AD203B41FA5}">
                      <a16:colId xmlns:a16="http://schemas.microsoft.com/office/drawing/2014/main" val="26333301"/>
                    </a:ext>
                  </a:extLst>
                </a:gridCol>
                <a:gridCol w="971819">
                  <a:extLst>
                    <a:ext uri="{9D8B030D-6E8A-4147-A177-3AD203B41FA5}">
                      <a16:colId xmlns:a16="http://schemas.microsoft.com/office/drawing/2014/main" val="2411318646"/>
                    </a:ext>
                  </a:extLst>
                </a:gridCol>
                <a:gridCol w="971819">
                  <a:extLst>
                    <a:ext uri="{9D8B030D-6E8A-4147-A177-3AD203B41FA5}">
                      <a16:colId xmlns:a16="http://schemas.microsoft.com/office/drawing/2014/main" val="2871504570"/>
                    </a:ext>
                  </a:extLst>
                </a:gridCol>
              </a:tblGrid>
              <a:tr h="278039">
                <a:tc>
                  <a:txBody>
                    <a:bodyPr/>
                    <a:lstStyle/>
                    <a:p>
                      <a:pPr algn="ctr"/>
                      <a:r>
                        <a:rPr lang="en-US" sz="1200" b="1" dirty="0">
                          <a:solidFill>
                            <a:schemeClr val="bg1"/>
                          </a:solidFill>
                        </a:rPr>
                        <a:t>Urban</a:t>
                      </a:r>
                      <a:endParaRPr lang="en-CA" sz="1200" b="1"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1" dirty="0">
                          <a:solidFill>
                            <a:schemeClr val="bg1"/>
                          </a:solidFill>
                        </a:rPr>
                        <a:t>Suburban</a:t>
                      </a:r>
                      <a:endParaRPr lang="en-CA" sz="1200" b="1"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1" dirty="0">
                          <a:solidFill>
                            <a:schemeClr val="bg1"/>
                          </a:solidFill>
                        </a:rPr>
                        <a:t>Rural</a:t>
                      </a:r>
                      <a:endParaRPr lang="en-CA" sz="1200" b="1"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US" sz="1200" b="0" dirty="0">
                          <a:solidFill>
                            <a:schemeClr val="accent4"/>
                          </a:solidFill>
                        </a:rPr>
                        <a:t>53%</a:t>
                      </a:r>
                      <a:endParaRPr lang="en-CA" sz="1200" b="0" dirty="0">
                        <a:solidFill>
                          <a:schemeClr val="accent4"/>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US" sz="1200" b="0" dirty="0">
                          <a:solidFill>
                            <a:schemeClr val="tx1"/>
                          </a:solidFill>
                        </a:rPr>
                        <a:t>57%</a:t>
                      </a:r>
                      <a:endParaRPr lang="en-CA" sz="1200" b="0" dirty="0">
                        <a:solidFill>
                          <a:schemeClr val="tx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US" sz="1200" b="0" dirty="0">
                          <a:solidFill>
                            <a:schemeClr val="tx2"/>
                          </a:solidFill>
                        </a:rPr>
                        <a:t>67%</a:t>
                      </a:r>
                      <a:endParaRPr lang="en-CA" sz="1200" b="0" dirty="0">
                        <a:solidFill>
                          <a:schemeClr val="tx2"/>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spTree>
    <p:extLst>
      <p:ext uri="{BB962C8B-B14F-4D97-AF65-F5344CB8AC3E}">
        <p14:creationId xmlns:p14="http://schemas.microsoft.com/office/powerpoint/2010/main" val="8670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What are the main reasons that you would consider purchasing an electric vehicle? Please rank the top 3 reasons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Top reasons to consider choosing an EV</a:t>
            </a:r>
          </a:p>
          <a:p>
            <a:pPr>
              <a:spcBef>
                <a:spcPts val="0"/>
              </a:spcBef>
            </a:pPr>
            <a:r>
              <a:rPr lang="en-CA" sz="1600" dirty="0">
                <a:solidFill>
                  <a:schemeClr val="tx2"/>
                </a:solidFill>
              </a:rPr>
              <a:t>Among non-EV owners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a:xfrm>
            <a:off x="163513" y="6095556"/>
            <a:ext cx="9653588" cy="301625"/>
          </a:xfrm>
        </p:spPr>
        <p:txBody>
          <a:bodyPr/>
          <a:lstStyle/>
          <a:p>
            <a:pPr>
              <a:lnSpc>
                <a:spcPct val="100000"/>
              </a:lnSpc>
              <a:spcBef>
                <a:spcPts val="0"/>
              </a:spcBef>
            </a:pPr>
            <a:r>
              <a:rPr lang="en-CA" dirty="0"/>
              <a:t>Base: Those who are inclined to choose an electric vehicle (n=581)</a:t>
            </a:r>
          </a:p>
          <a:p>
            <a:pPr>
              <a:lnSpc>
                <a:spcPct val="100000"/>
              </a:lnSpc>
              <a:spcBef>
                <a:spcPts val="0"/>
              </a:spcBef>
            </a:pPr>
            <a:r>
              <a:rPr lang="en-CA" dirty="0"/>
              <a:t>Values less than 3% not shown. </a:t>
            </a:r>
          </a:p>
        </p:txBody>
      </p:sp>
      <p:graphicFrame>
        <p:nvGraphicFramePr>
          <p:cNvPr id="3" name="Content Placeholder 8">
            <a:extLst>
              <a:ext uri="{FF2B5EF4-FFF2-40B4-BE49-F238E27FC236}">
                <a16:creationId xmlns:a16="http://schemas.microsoft.com/office/drawing/2014/main" id="{B890AA38-6637-6251-23A2-4C5D343EE296}"/>
              </a:ext>
            </a:extLst>
          </p:cNvPr>
          <p:cNvGraphicFramePr>
            <a:graphicFrameLocks/>
          </p:cNvGraphicFramePr>
          <p:nvPr>
            <p:extLst>
              <p:ext uri="{D42A27DB-BD31-4B8C-83A1-F6EECF244321}">
                <p14:modId xmlns:p14="http://schemas.microsoft.com/office/powerpoint/2010/main" val="1790134139"/>
              </p:ext>
            </p:extLst>
          </p:nvPr>
        </p:nvGraphicFramePr>
        <p:xfrm>
          <a:off x="349756" y="1591852"/>
          <a:ext cx="11155362" cy="44018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7E64C718-6D38-CFCD-428F-CF2AED8F36DA}"/>
              </a:ext>
            </a:extLst>
          </p:cNvPr>
          <p:cNvGraphicFramePr>
            <a:graphicFrameLocks noGrp="1"/>
          </p:cNvGraphicFramePr>
          <p:nvPr>
            <p:extLst>
              <p:ext uri="{D42A27DB-BD31-4B8C-83A1-F6EECF244321}">
                <p14:modId xmlns:p14="http://schemas.microsoft.com/office/powerpoint/2010/main" val="235693843"/>
              </p:ext>
            </p:extLst>
          </p:nvPr>
        </p:nvGraphicFramePr>
        <p:xfrm>
          <a:off x="9923816" y="1651818"/>
          <a:ext cx="635000" cy="4111848"/>
        </p:xfrm>
        <a:graphic>
          <a:graphicData uri="http://schemas.openxmlformats.org/drawingml/2006/table">
            <a:tbl>
              <a:tblPr>
                <a:tableStyleId>{5C22544A-7EE6-4342-B048-85BDC9FD1C3A}</a:tableStyleId>
              </a:tblPr>
              <a:tblGrid>
                <a:gridCol w="635000">
                  <a:extLst>
                    <a:ext uri="{9D8B030D-6E8A-4147-A177-3AD203B41FA5}">
                      <a16:colId xmlns:a16="http://schemas.microsoft.com/office/drawing/2014/main" val="951442557"/>
                    </a:ext>
                  </a:extLst>
                </a:gridCol>
              </a:tblGrid>
              <a:tr h="342654">
                <a:tc>
                  <a:txBody>
                    <a:bodyPr/>
                    <a:lstStyle/>
                    <a:p>
                      <a:pPr algn="ctr" fontAlgn="b"/>
                      <a:r>
                        <a:rPr lang="en-CA" sz="1400" b="1" u="none" strike="noStrike">
                          <a:effectLst/>
                        </a:rPr>
                        <a:t>72%</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792627279"/>
                  </a:ext>
                </a:extLst>
              </a:tr>
              <a:tr h="342654">
                <a:tc>
                  <a:txBody>
                    <a:bodyPr/>
                    <a:lstStyle/>
                    <a:p>
                      <a:pPr algn="ctr" fontAlgn="b"/>
                      <a:r>
                        <a:rPr lang="en-CA" sz="1400" b="1" u="none" strike="noStrike">
                          <a:effectLst/>
                        </a:rPr>
                        <a:t>58%</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2028303601"/>
                  </a:ext>
                </a:extLst>
              </a:tr>
              <a:tr h="342654">
                <a:tc>
                  <a:txBody>
                    <a:bodyPr/>
                    <a:lstStyle/>
                    <a:p>
                      <a:pPr algn="ctr" fontAlgn="b"/>
                      <a:r>
                        <a:rPr lang="en-CA" sz="1400" b="1" u="none" strike="noStrike" dirty="0">
                          <a:effectLst/>
                        </a:rPr>
                        <a:t>34%</a:t>
                      </a:r>
                      <a:endParaRPr lang="en-CA" sz="1400" b="1" i="0" u="none" strike="noStrike" dirty="0">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3023788029"/>
                  </a:ext>
                </a:extLst>
              </a:tr>
              <a:tr h="342654">
                <a:tc>
                  <a:txBody>
                    <a:bodyPr/>
                    <a:lstStyle/>
                    <a:p>
                      <a:pPr algn="ctr" fontAlgn="b"/>
                      <a:r>
                        <a:rPr lang="en-CA" sz="1400" b="1" u="none" strike="noStrike">
                          <a:effectLst/>
                        </a:rPr>
                        <a:t>24%</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2582170861"/>
                  </a:ext>
                </a:extLst>
              </a:tr>
              <a:tr h="342654">
                <a:tc>
                  <a:txBody>
                    <a:bodyPr/>
                    <a:lstStyle/>
                    <a:p>
                      <a:pPr algn="ctr" fontAlgn="b"/>
                      <a:r>
                        <a:rPr lang="en-CA" sz="1400" b="1" u="none" strike="noStrike">
                          <a:effectLst/>
                        </a:rPr>
                        <a:t>22%</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3604648859"/>
                  </a:ext>
                </a:extLst>
              </a:tr>
              <a:tr h="342654">
                <a:tc>
                  <a:txBody>
                    <a:bodyPr/>
                    <a:lstStyle/>
                    <a:p>
                      <a:pPr algn="ctr" fontAlgn="b"/>
                      <a:r>
                        <a:rPr lang="en-CA" sz="1400" b="1" u="none" strike="noStrike">
                          <a:effectLst/>
                        </a:rPr>
                        <a:t>21%</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236822694"/>
                  </a:ext>
                </a:extLst>
              </a:tr>
              <a:tr h="342654">
                <a:tc>
                  <a:txBody>
                    <a:bodyPr/>
                    <a:lstStyle/>
                    <a:p>
                      <a:pPr algn="ctr" fontAlgn="b"/>
                      <a:r>
                        <a:rPr lang="en-CA" sz="1400" b="1" u="none" strike="noStrike">
                          <a:effectLst/>
                        </a:rPr>
                        <a:t>19%</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1657221104"/>
                  </a:ext>
                </a:extLst>
              </a:tr>
              <a:tr h="342654">
                <a:tc>
                  <a:txBody>
                    <a:bodyPr/>
                    <a:lstStyle/>
                    <a:p>
                      <a:pPr algn="ctr" fontAlgn="b"/>
                      <a:r>
                        <a:rPr lang="en-CA" sz="1400" b="1" u="none" strike="noStrike">
                          <a:effectLst/>
                        </a:rPr>
                        <a:t>18%</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613096314"/>
                  </a:ext>
                </a:extLst>
              </a:tr>
              <a:tr h="342654">
                <a:tc>
                  <a:txBody>
                    <a:bodyPr/>
                    <a:lstStyle/>
                    <a:p>
                      <a:pPr algn="ctr" fontAlgn="b"/>
                      <a:r>
                        <a:rPr lang="en-CA" sz="1400" b="1" u="none" strike="noStrike">
                          <a:effectLst/>
                        </a:rPr>
                        <a:t>17%</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1756445047"/>
                  </a:ext>
                </a:extLst>
              </a:tr>
              <a:tr h="342654">
                <a:tc>
                  <a:txBody>
                    <a:bodyPr/>
                    <a:lstStyle/>
                    <a:p>
                      <a:pPr algn="ctr" fontAlgn="b"/>
                      <a:r>
                        <a:rPr lang="en-CA" sz="1400" b="1" u="none" strike="noStrike">
                          <a:effectLst/>
                        </a:rPr>
                        <a:t>7%</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1133754336"/>
                  </a:ext>
                </a:extLst>
              </a:tr>
              <a:tr h="342654">
                <a:tc>
                  <a:txBody>
                    <a:bodyPr/>
                    <a:lstStyle/>
                    <a:p>
                      <a:pPr algn="ctr" fontAlgn="b"/>
                      <a:r>
                        <a:rPr lang="en-CA" sz="1400" b="1" u="none" strike="noStrike">
                          <a:effectLst/>
                        </a:rPr>
                        <a:t>6%</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413808032"/>
                  </a:ext>
                </a:extLst>
              </a:tr>
              <a:tr h="342654">
                <a:tc>
                  <a:txBody>
                    <a:bodyPr/>
                    <a:lstStyle/>
                    <a:p>
                      <a:pPr algn="ctr" fontAlgn="b"/>
                      <a:r>
                        <a:rPr lang="en-CA" sz="1400" b="1" u="none" strike="noStrike" dirty="0">
                          <a:effectLst/>
                        </a:rPr>
                        <a:t>3%</a:t>
                      </a:r>
                      <a:endParaRPr lang="en-CA" sz="1400" b="1" i="0" u="none" strike="noStrike" dirty="0">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2860694516"/>
                  </a:ext>
                </a:extLst>
              </a:tr>
            </a:tbl>
          </a:graphicData>
        </a:graphic>
      </p:graphicFrame>
      <p:sp>
        <p:nvSpPr>
          <p:cNvPr id="7" name="Rectangle: Rounded Corners 6">
            <a:extLst>
              <a:ext uri="{FF2B5EF4-FFF2-40B4-BE49-F238E27FC236}">
                <a16:creationId xmlns:a16="http://schemas.microsoft.com/office/drawing/2014/main" id="{DEE3A7A8-6A5F-747D-9D84-715C6246E2BA}"/>
              </a:ext>
            </a:extLst>
          </p:cNvPr>
          <p:cNvSpPr/>
          <p:nvPr/>
        </p:nvSpPr>
        <p:spPr>
          <a:xfrm>
            <a:off x="349757" y="1651819"/>
            <a:ext cx="9389666" cy="101468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1979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71A9EF-5B97-411C-FF76-6437AFAE249E}"/>
              </a:ext>
            </a:extLst>
          </p:cNvPr>
          <p:cNvSpPr>
            <a:spLocks noGrp="1"/>
          </p:cNvSpPr>
          <p:nvPr>
            <p:ph type="body" sz="quarter" idx="10"/>
          </p:nvPr>
        </p:nvSpPr>
        <p:spPr/>
        <p:txBody>
          <a:bodyPr/>
          <a:lstStyle/>
          <a:p>
            <a:r>
              <a:rPr lang="en-US" dirty="0"/>
              <a:t>Perceptions of Electric Vehicles</a:t>
            </a:r>
          </a:p>
        </p:txBody>
      </p:sp>
      <p:pic>
        <p:nvPicPr>
          <p:cNvPr id="6" name="Picture Placeholder 5" descr="A close-up of a car charging&#10;&#10;Description automatically generated">
            <a:extLst>
              <a:ext uri="{FF2B5EF4-FFF2-40B4-BE49-F238E27FC236}">
                <a16:creationId xmlns:a16="http://schemas.microsoft.com/office/drawing/2014/main" id="{8B9D377D-D4F4-37F8-8FF4-63FAB1791917}"/>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71779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up of a car charging&#10;&#10;Description automatically generated">
            <a:extLst>
              <a:ext uri="{FF2B5EF4-FFF2-40B4-BE49-F238E27FC236}">
                <a16:creationId xmlns:a16="http://schemas.microsoft.com/office/drawing/2014/main" id="{8B9D377D-D4F4-37F8-8FF4-63FAB1791917}"/>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 b="1"/>
          <a:stretch/>
        </p:blipFill>
        <p:spPr/>
      </p:pic>
      <p:sp>
        <p:nvSpPr>
          <p:cNvPr id="2" name="Text Placeholder 1">
            <a:extLst>
              <a:ext uri="{FF2B5EF4-FFF2-40B4-BE49-F238E27FC236}">
                <a16:creationId xmlns:a16="http://schemas.microsoft.com/office/drawing/2014/main" id="{A971A9EF-5B97-411C-FF76-6437AFAE249E}"/>
              </a:ext>
            </a:extLst>
          </p:cNvPr>
          <p:cNvSpPr>
            <a:spLocks noGrp="1"/>
          </p:cNvSpPr>
          <p:nvPr>
            <p:ph type="body" sz="quarter" idx="10"/>
          </p:nvPr>
        </p:nvSpPr>
        <p:spPr/>
        <p:txBody>
          <a:bodyPr/>
          <a:lstStyle/>
          <a:p>
            <a:r>
              <a:rPr lang="en-US" dirty="0"/>
              <a:t>Perceptions of Electric Vehicles</a:t>
            </a:r>
          </a:p>
          <a:p>
            <a:r>
              <a:rPr lang="en-US" dirty="0">
                <a:solidFill>
                  <a:schemeClr val="tx2"/>
                </a:solidFill>
              </a:rPr>
              <a:t>Federal and Provincial Rebates</a:t>
            </a:r>
          </a:p>
        </p:txBody>
      </p:sp>
    </p:spTree>
    <p:extLst>
      <p:ext uri="{BB962C8B-B14F-4D97-AF65-F5344CB8AC3E}">
        <p14:creationId xmlns:p14="http://schemas.microsoft.com/office/powerpoint/2010/main" val="221043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EF05547-53EE-40DF-88EA-5797768F3711}"/>
              </a:ext>
            </a:extLst>
          </p:cNvPr>
          <p:cNvSpPr>
            <a:spLocks noGrp="1"/>
          </p:cNvSpPr>
          <p:nvPr>
            <p:ph type="body" sz="quarter" idx="11"/>
          </p:nvPr>
        </p:nvSpPr>
        <p:spPr/>
        <p:txBody>
          <a:bodyPr/>
          <a:lstStyle/>
          <a:p>
            <a:r>
              <a:rPr lang="en-CA" dirty="0"/>
              <a:t>Note: * denotes small base size; interpret with caution. </a:t>
            </a:r>
          </a:p>
          <a:p>
            <a:endParaRPr lang="en-CA" dirty="0"/>
          </a:p>
        </p:txBody>
      </p:sp>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Are you aware of the federal government rebate of up to $5,000 for purchasing an electric vehicle?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Aware of Federal and Provincial Rebates for Purchasing an EV</a:t>
            </a:r>
          </a:p>
        </p:txBody>
      </p:sp>
      <p:graphicFrame>
        <p:nvGraphicFramePr>
          <p:cNvPr id="9" name="Content Placeholder 8">
            <a:extLst>
              <a:ext uri="{FF2B5EF4-FFF2-40B4-BE49-F238E27FC236}">
                <a16:creationId xmlns:a16="http://schemas.microsoft.com/office/drawing/2014/main" id="{E4809267-57EE-C4EA-8C04-DF777BA4A0DB}"/>
              </a:ext>
            </a:extLst>
          </p:cNvPr>
          <p:cNvGraphicFramePr>
            <a:graphicFrameLocks/>
          </p:cNvGraphicFramePr>
          <p:nvPr>
            <p:extLst>
              <p:ext uri="{D42A27DB-BD31-4B8C-83A1-F6EECF244321}">
                <p14:modId xmlns:p14="http://schemas.microsoft.com/office/powerpoint/2010/main" val="2403896216"/>
              </p:ext>
            </p:extLst>
          </p:nvPr>
        </p:nvGraphicFramePr>
        <p:xfrm>
          <a:off x="360465" y="1866714"/>
          <a:ext cx="8845180" cy="384803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674AC5ED-0BCE-E2C6-A7C3-AB1AD274DD5C}"/>
              </a:ext>
            </a:extLst>
          </p:cNvPr>
          <p:cNvSpPr txBox="1">
            <a:spLocks/>
          </p:cNvSpPr>
          <p:nvPr/>
        </p:nvSpPr>
        <p:spPr>
          <a:xfrm>
            <a:off x="4390157" y="6113843"/>
            <a:ext cx="4044926" cy="25344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b="0" i="0" kern="1200">
                <a:solidFill>
                  <a:schemeClr val="accent2"/>
                </a:solidFill>
                <a:latin typeface="Gill Sans Nova" panose="020B06020201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Gill Sans Nova Light" panose="020B03020201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Gill Sans Nova Light" panose="020B03020201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Gill Sans Nova Light" panose="020B03020201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Gill Sans Nova Light" panose="020B03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133033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Are you aware that you may be eligible for a federal tax deduction specifically for the purchase of an electric vehicle if you are self-employed or own a company?</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Aware of tax deductions for purchasing an EV if you are self-employed or own a company?</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2" name="Have you ever come across a peer at work that you thought might be struggling with an opioid or substance use issue in their life?" descr="2e431716-abda-4338-a483-3639786db017 Have you ever come across a peer at work that you thought might be struggling with an opioid or substance use issue in their life?">
            <a:extLst>
              <a:ext uri="{FF2B5EF4-FFF2-40B4-BE49-F238E27FC236}">
                <a16:creationId xmlns:a16="http://schemas.microsoft.com/office/drawing/2014/main" id="{F24DAFC0-F6C8-4800-7300-9341B6761DC5}"/>
              </a:ext>
            </a:extLst>
          </p:cNvPr>
          <p:cNvGraphicFramePr>
            <a:graphicFrameLocks/>
          </p:cNvGraphicFramePr>
          <p:nvPr>
            <p:extLst>
              <p:ext uri="{D42A27DB-BD31-4B8C-83A1-F6EECF244321}">
                <p14:modId xmlns:p14="http://schemas.microsoft.com/office/powerpoint/2010/main" val="87930856"/>
              </p:ext>
            </p:extLst>
          </p:nvPr>
        </p:nvGraphicFramePr>
        <p:xfrm>
          <a:off x="349756" y="1866714"/>
          <a:ext cx="8595360" cy="4026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412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up of a car charging&#10;&#10;Description automatically generated">
            <a:extLst>
              <a:ext uri="{FF2B5EF4-FFF2-40B4-BE49-F238E27FC236}">
                <a16:creationId xmlns:a16="http://schemas.microsoft.com/office/drawing/2014/main" id="{8B9D377D-D4F4-37F8-8FF4-63FAB1791917}"/>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 b="1"/>
          <a:stretch/>
        </p:blipFill>
        <p:spPr/>
      </p:pic>
      <p:sp>
        <p:nvSpPr>
          <p:cNvPr id="2" name="Text Placeholder 1">
            <a:extLst>
              <a:ext uri="{FF2B5EF4-FFF2-40B4-BE49-F238E27FC236}">
                <a16:creationId xmlns:a16="http://schemas.microsoft.com/office/drawing/2014/main" id="{A971A9EF-5B97-411C-FF76-6437AFAE249E}"/>
              </a:ext>
            </a:extLst>
          </p:cNvPr>
          <p:cNvSpPr>
            <a:spLocks noGrp="1"/>
          </p:cNvSpPr>
          <p:nvPr>
            <p:ph type="body" sz="quarter" idx="10"/>
          </p:nvPr>
        </p:nvSpPr>
        <p:spPr/>
        <p:txBody>
          <a:bodyPr/>
          <a:lstStyle/>
          <a:p>
            <a:r>
              <a:rPr lang="en-US" dirty="0"/>
              <a:t>Perceptions of Electric Vehicles</a:t>
            </a:r>
          </a:p>
          <a:p>
            <a:r>
              <a:rPr lang="en-US" dirty="0">
                <a:solidFill>
                  <a:schemeClr val="tx2"/>
                </a:solidFill>
              </a:rPr>
              <a:t>Perceived Costs</a:t>
            </a:r>
          </a:p>
        </p:txBody>
      </p:sp>
    </p:spTree>
    <p:extLst>
      <p:ext uri="{BB962C8B-B14F-4D97-AF65-F5344CB8AC3E}">
        <p14:creationId xmlns:p14="http://schemas.microsoft.com/office/powerpoint/2010/main" val="1234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Do you believe that charging an electric vehicle is more or less expensive than filling up a gas vehicle?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Cost of charging an EV</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2071226029"/>
              </p:ext>
            </p:extLst>
          </p:nvPr>
        </p:nvGraphicFramePr>
        <p:xfrm>
          <a:off x="349757" y="1722438"/>
          <a:ext cx="9653588"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5900568" y="2174892"/>
            <a:ext cx="1811964" cy="707886"/>
          </a:xfrm>
          <a:prstGeom prst="rect">
            <a:avLst/>
          </a:prstGeom>
          <a:noFill/>
        </p:spPr>
        <p:txBody>
          <a:bodyPr wrap="square" rtlCol="0">
            <a:spAutoFit/>
          </a:bodyPr>
          <a:lstStyle/>
          <a:p>
            <a:pPr algn="ctr"/>
            <a:r>
              <a:rPr lang="en-CA" sz="2400" b="1" dirty="0">
                <a:solidFill>
                  <a:srgbClr val="FF0000"/>
                </a:solidFill>
              </a:rPr>
              <a:t>24%</a:t>
            </a:r>
          </a:p>
          <a:p>
            <a:pPr algn="ctr"/>
            <a:r>
              <a:rPr lang="en-CA" sz="1600" b="1" dirty="0"/>
              <a:t>More expensive</a:t>
            </a:r>
          </a:p>
        </p:txBody>
      </p:sp>
      <p:sp>
        <p:nvSpPr>
          <p:cNvPr id="2" name="TextBox 1">
            <a:extLst>
              <a:ext uri="{FF2B5EF4-FFF2-40B4-BE49-F238E27FC236}">
                <a16:creationId xmlns:a16="http://schemas.microsoft.com/office/drawing/2014/main" id="{FF51B7A9-B101-EF9D-5577-FA444EBC2427}"/>
              </a:ext>
            </a:extLst>
          </p:cNvPr>
          <p:cNvSpPr txBox="1"/>
          <p:nvPr/>
        </p:nvSpPr>
        <p:spPr>
          <a:xfrm>
            <a:off x="5900568" y="4574946"/>
            <a:ext cx="1811964" cy="707886"/>
          </a:xfrm>
          <a:prstGeom prst="rect">
            <a:avLst/>
          </a:prstGeom>
          <a:noFill/>
        </p:spPr>
        <p:txBody>
          <a:bodyPr wrap="square" rtlCol="0">
            <a:spAutoFit/>
          </a:bodyPr>
          <a:lstStyle/>
          <a:p>
            <a:pPr algn="ctr"/>
            <a:r>
              <a:rPr lang="en-CA" sz="2400" b="1" dirty="0">
                <a:solidFill>
                  <a:schemeClr val="tx2"/>
                </a:solidFill>
              </a:rPr>
              <a:t>51%</a:t>
            </a:r>
          </a:p>
          <a:p>
            <a:pPr algn="ctr"/>
            <a:r>
              <a:rPr lang="en-CA" sz="1600" b="1" dirty="0"/>
              <a:t>Less expensive</a:t>
            </a:r>
          </a:p>
        </p:txBody>
      </p:sp>
      <p:sp>
        <p:nvSpPr>
          <p:cNvPr id="8" name="Right Bracket 7">
            <a:extLst>
              <a:ext uri="{FF2B5EF4-FFF2-40B4-BE49-F238E27FC236}">
                <a16:creationId xmlns:a16="http://schemas.microsoft.com/office/drawing/2014/main" id="{58EFA4BE-3800-DF80-AADE-2228DD068252}"/>
              </a:ext>
            </a:extLst>
          </p:cNvPr>
          <p:cNvSpPr/>
          <p:nvPr/>
        </p:nvSpPr>
        <p:spPr>
          <a:xfrm>
            <a:off x="5855334" y="1864196"/>
            <a:ext cx="141584" cy="156480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ket 8">
            <a:extLst>
              <a:ext uri="{FF2B5EF4-FFF2-40B4-BE49-F238E27FC236}">
                <a16:creationId xmlns:a16="http://schemas.microsoft.com/office/drawing/2014/main" id="{EFA5D79F-C049-D754-0498-26824E0DDD69}"/>
              </a:ext>
            </a:extLst>
          </p:cNvPr>
          <p:cNvSpPr/>
          <p:nvPr/>
        </p:nvSpPr>
        <p:spPr>
          <a:xfrm>
            <a:off x="5855334" y="4269597"/>
            <a:ext cx="141584" cy="156480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0" name="Straight Arrow Connector 9">
            <a:extLst>
              <a:ext uri="{FF2B5EF4-FFF2-40B4-BE49-F238E27FC236}">
                <a16:creationId xmlns:a16="http://schemas.microsoft.com/office/drawing/2014/main" id="{B784A3A5-A7E1-C615-B02C-317114E686A4}"/>
              </a:ext>
            </a:extLst>
          </p:cNvPr>
          <p:cNvCxnSpPr>
            <a:cxnSpLocks/>
          </p:cNvCxnSpPr>
          <p:nvPr/>
        </p:nvCxnSpPr>
        <p:spPr>
          <a:xfrm>
            <a:off x="7595265" y="2541258"/>
            <a:ext cx="54610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9C9EC9D-A36E-3292-121B-BA3906E0087A}"/>
              </a:ext>
            </a:extLst>
          </p:cNvPr>
          <p:cNvCxnSpPr>
            <a:cxnSpLocks/>
          </p:cNvCxnSpPr>
          <p:nvPr/>
        </p:nvCxnSpPr>
        <p:spPr>
          <a:xfrm>
            <a:off x="7595265" y="4852883"/>
            <a:ext cx="54610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4" name="Table 15">
            <a:extLst>
              <a:ext uri="{FF2B5EF4-FFF2-40B4-BE49-F238E27FC236}">
                <a16:creationId xmlns:a16="http://schemas.microsoft.com/office/drawing/2014/main" id="{EB71BCDC-4802-1569-B5A9-390DEC7D1A54}"/>
              </a:ext>
            </a:extLst>
          </p:cNvPr>
          <p:cNvGraphicFramePr>
            <a:graphicFrameLocks noGrp="1"/>
          </p:cNvGraphicFramePr>
          <p:nvPr>
            <p:extLst>
              <p:ext uri="{D42A27DB-BD31-4B8C-83A1-F6EECF244321}">
                <p14:modId xmlns:p14="http://schemas.microsoft.com/office/powerpoint/2010/main" val="3111125036"/>
              </p:ext>
            </p:extLst>
          </p:nvPr>
        </p:nvGraphicFramePr>
        <p:xfrm>
          <a:off x="8513278" y="2263219"/>
          <a:ext cx="3493278" cy="556078"/>
        </p:xfrm>
        <a:graphic>
          <a:graphicData uri="http://schemas.openxmlformats.org/drawingml/2006/table">
            <a:tbl>
              <a:tblPr firstRow="1" bandRow="1">
                <a:tableStyleId>{5C22544A-7EE6-4342-B048-85BDC9FD1C3A}</a:tableStyleId>
              </a:tblPr>
              <a:tblGrid>
                <a:gridCol w="582213">
                  <a:extLst>
                    <a:ext uri="{9D8B030D-6E8A-4147-A177-3AD203B41FA5}">
                      <a16:colId xmlns:a16="http://schemas.microsoft.com/office/drawing/2014/main" val="26333301"/>
                    </a:ext>
                  </a:extLst>
                </a:gridCol>
                <a:gridCol w="582213">
                  <a:extLst>
                    <a:ext uri="{9D8B030D-6E8A-4147-A177-3AD203B41FA5}">
                      <a16:colId xmlns:a16="http://schemas.microsoft.com/office/drawing/2014/main" val="2411318646"/>
                    </a:ext>
                  </a:extLst>
                </a:gridCol>
                <a:gridCol w="582213">
                  <a:extLst>
                    <a:ext uri="{9D8B030D-6E8A-4147-A177-3AD203B41FA5}">
                      <a16:colId xmlns:a16="http://schemas.microsoft.com/office/drawing/2014/main" val="716865889"/>
                    </a:ext>
                  </a:extLst>
                </a:gridCol>
                <a:gridCol w="582213">
                  <a:extLst>
                    <a:ext uri="{9D8B030D-6E8A-4147-A177-3AD203B41FA5}">
                      <a16:colId xmlns:a16="http://schemas.microsoft.com/office/drawing/2014/main" val="2871504570"/>
                    </a:ext>
                  </a:extLst>
                </a:gridCol>
                <a:gridCol w="582213">
                  <a:extLst>
                    <a:ext uri="{9D8B030D-6E8A-4147-A177-3AD203B41FA5}">
                      <a16:colId xmlns:a16="http://schemas.microsoft.com/office/drawing/2014/main" val="1306512570"/>
                    </a:ext>
                  </a:extLst>
                </a:gridCol>
                <a:gridCol w="582213">
                  <a:extLst>
                    <a:ext uri="{9D8B030D-6E8A-4147-A177-3AD203B41FA5}">
                      <a16:colId xmlns:a16="http://schemas.microsoft.com/office/drawing/2014/main" val="1927474705"/>
                    </a:ext>
                  </a:extLst>
                </a:gridCol>
              </a:tblGrid>
              <a:tr h="278039">
                <a:tc>
                  <a:txBody>
                    <a:bodyPr/>
                    <a:lstStyle/>
                    <a:p>
                      <a:pPr algn="ctr"/>
                      <a:r>
                        <a:rPr lang="en-US" sz="1200" b="0" dirty="0">
                          <a:solidFill>
                            <a:schemeClr val="bg1"/>
                          </a:solidFill>
                        </a:rPr>
                        <a:t>BC</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AB</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SK/MB</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ON</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QC</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ATL</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rgbClr val="FF0000"/>
                          </a:solidFill>
                        </a:rPr>
                        <a:t>15%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35%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22%</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28%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18%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22%</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graphicFrame>
        <p:nvGraphicFramePr>
          <p:cNvPr id="15" name="Table 15">
            <a:extLst>
              <a:ext uri="{FF2B5EF4-FFF2-40B4-BE49-F238E27FC236}">
                <a16:creationId xmlns:a16="http://schemas.microsoft.com/office/drawing/2014/main" id="{C338304D-665A-851A-3808-6DD335157B53}"/>
              </a:ext>
            </a:extLst>
          </p:cNvPr>
          <p:cNvGraphicFramePr>
            <a:graphicFrameLocks noGrp="1"/>
          </p:cNvGraphicFramePr>
          <p:nvPr>
            <p:extLst>
              <p:ext uri="{D42A27DB-BD31-4B8C-83A1-F6EECF244321}">
                <p14:modId xmlns:p14="http://schemas.microsoft.com/office/powerpoint/2010/main" val="3745616484"/>
              </p:ext>
            </p:extLst>
          </p:nvPr>
        </p:nvGraphicFramePr>
        <p:xfrm>
          <a:off x="8513278" y="4540997"/>
          <a:ext cx="3493278" cy="556078"/>
        </p:xfrm>
        <a:graphic>
          <a:graphicData uri="http://schemas.openxmlformats.org/drawingml/2006/table">
            <a:tbl>
              <a:tblPr firstRow="1" bandRow="1">
                <a:tableStyleId>{5C22544A-7EE6-4342-B048-85BDC9FD1C3A}</a:tableStyleId>
              </a:tblPr>
              <a:tblGrid>
                <a:gridCol w="582213">
                  <a:extLst>
                    <a:ext uri="{9D8B030D-6E8A-4147-A177-3AD203B41FA5}">
                      <a16:colId xmlns:a16="http://schemas.microsoft.com/office/drawing/2014/main" val="26333301"/>
                    </a:ext>
                  </a:extLst>
                </a:gridCol>
                <a:gridCol w="582213">
                  <a:extLst>
                    <a:ext uri="{9D8B030D-6E8A-4147-A177-3AD203B41FA5}">
                      <a16:colId xmlns:a16="http://schemas.microsoft.com/office/drawing/2014/main" val="2411318646"/>
                    </a:ext>
                  </a:extLst>
                </a:gridCol>
                <a:gridCol w="582213">
                  <a:extLst>
                    <a:ext uri="{9D8B030D-6E8A-4147-A177-3AD203B41FA5}">
                      <a16:colId xmlns:a16="http://schemas.microsoft.com/office/drawing/2014/main" val="716865889"/>
                    </a:ext>
                  </a:extLst>
                </a:gridCol>
                <a:gridCol w="582213">
                  <a:extLst>
                    <a:ext uri="{9D8B030D-6E8A-4147-A177-3AD203B41FA5}">
                      <a16:colId xmlns:a16="http://schemas.microsoft.com/office/drawing/2014/main" val="2871504570"/>
                    </a:ext>
                  </a:extLst>
                </a:gridCol>
                <a:gridCol w="582213">
                  <a:extLst>
                    <a:ext uri="{9D8B030D-6E8A-4147-A177-3AD203B41FA5}">
                      <a16:colId xmlns:a16="http://schemas.microsoft.com/office/drawing/2014/main" val="1306512570"/>
                    </a:ext>
                  </a:extLst>
                </a:gridCol>
                <a:gridCol w="582213">
                  <a:extLst>
                    <a:ext uri="{9D8B030D-6E8A-4147-A177-3AD203B41FA5}">
                      <a16:colId xmlns:a16="http://schemas.microsoft.com/office/drawing/2014/main" val="1927474705"/>
                    </a:ext>
                  </a:extLst>
                </a:gridCol>
              </a:tblGrid>
              <a:tr h="278039">
                <a:tc>
                  <a:txBody>
                    <a:bodyPr/>
                    <a:lstStyle/>
                    <a:p>
                      <a:pPr algn="ctr"/>
                      <a:r>
                        <a:rPr lang="en-US" sz="1200" b="0" dirty="0">
                          <a:solidFill>
                            <a:schemeClr val="bg1"/>
                          </a:solidFill>
                        </a:rPr>
                        <a:t>BC</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AB</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SK/MB</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ON</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QC</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ATL</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tx2"/>
                          </a:solidFill>
                        </a:rPr>
                        <a:t>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42%</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46%</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47%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47%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spTree>
    <p:extLst>
      <p:ext uri="{BB962C8B-B14F-4D97-AF65-F5344CB8AC3E}">
        <p14:creationId xmlns:p14="http://schemas.microsoft.com/office/powerpoint/2010/main" val="2730477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Which of the following statements is true regarding the total cost of ownership when purchasing a new vehicle?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Total cost of ownership when purchasing a new vehicle</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1841411255"/>
              </p:ext>
            </p:extLst>
          </p:nvPr>
        </p:nvGraphicFramePr>
        <p:xfrm>
          <a:off x="349757" y="1722438"/>
          <a:ext cx="9653588"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6117136" y="2174892"/>
            <a:ext cx="1811964" cy="954107"/>
          </a:xfrm>
          <a:prstGeom prst="rect">
            <a:avLst/>
          </a:prstGeom>
          <a:noFill/>
        </p:spPr>
        <p:txBody>
          <a:bodyPr wrap="square" rtlCol="0">
            <a:spAutoFit/>
          </a:bodyPr>
          <a:lstStyle/>
          <a:p>
            <a:pPr algn="ctr"/>
            <a:r>
              <a:rPr lang="en-CA" sz="2400" b="1" dirty="0">
                <a:solidFill>
                  <a:schemeClr val="tx2"/>
                </a:solidFill>
              </a:rPr>
              <a:t>49%</a:t>
            </a:r>
          </a:p>
          <a:p>
            <a:pPr algn="ctr"/>
            <a:r>
              <a:rPr lang="en-CA" sz="1600" b="1" dirty="0"/>
              <a:t>Electric vehicle cheaper</a:t>
            </a:r>
          </a:p>
        </p:txBody>
      </p:sp>
      <p:sp>
        <p:nvSpPr>
          <p:cNvPr id="2" name="TextBox 1">
            <a:extLst>
              <a:ext uri="{FF2B5EF4-FFF2-40B4-BE49-F238E27FC236}">
                <a16:creationId xmlns:a16="http://schemas.microsoft.com/office/drawing/2014/main" id="{FF51B7A9-B101-EF9D-5577-FA444EBC2427}"/>
              </a:ext>
            </a:extLst>
          </p:cNvPr>
          <p:cNvSpPr txBox="1"/>
          <p:nvPr/>
        </p:nvSpPr>
        <p:spPr>
          <a:xfrm>
            <a:off x="6117136" y="4574946"/>
            <a:ext cx="1811964" cy="954107"/>
          </a:xfrm>
          <a:prstGeom prst="rect">
            <a:avLst/>
          </a:prstGeom>
          <a:noFill/>
        </p:spPr>
        <p:txBody>
          <a:bodyPr wrap="square" rtlCol="0">
            <a:spAutoFit/>
          </a:bodyPr>
          <a:lstStyle/>
          <a:p>
            <a:pPr algn="ctr"/>
            <a:r>
              <a:rPr lang="en-CA" sz="2400" b="1" dirty="0">
                <a:solidFill>
                  <a:srgbClr val="00B0F0"/>
                </a:solidFill>
              </a:rPr>
              <a:t>29%</a:t>
            </a:r>
          </a:p>
          <a:p>
            <a:pPr algn="ctr"/>
            <a:r>
              <a:rPr lang="en-CA" sz="1600" b="1" dirty="0"/>
              <a:t>Gas vehicle cheaper</a:t>
            </a:r>
          </a:p>
        </p:txBody>
      </p:sp>
      <p:sp>
        <p:nvSpPr>
          <p:cNvPr id="8" name="Right Bracket 7">
            <a:extLst>
              <a:ext uri="{FF2B5EF4-FFF2-40B4-BE49-F238E27FC236}">
                <a16:creationId xmlns:a16="http://schemas.microsoft.com/office/drawing/2014/main" id="{A18AE7C0-B266-344E-FE26-FB803522A3FA}"/>
              </a:ext>
            </a:extLst>
          </p:cNvPr>
          <p:cNvSpPr/>
          <p:nvPr/>
        </p:nvSpPr>
        <p:spPr>
          <a:xfrm>
            <a:off x="6071902" y="1864196"/>
            <a:ext cx="141584" cy="156480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ket 8">
            <a:extLst>
              <a:ext uri="{FF2B5EF4-FFF2-40B4-BE49-F238E27FC236}">
                <a16:creationId xmlns:a16="http://schemas.microsoft.com/office/drawing/2014/main" id="{4DEBBA2E-A6FB-969E-C704-CFF9E3AF9A0B}"/>
              </a:ext>
            </a:extLst>
          </p:cNvPr>
          <p:cNvSpPr/>
          <p:nvPr/>
        </p:nvSpPr>
        <p:spPr>
          <a:xfrm>
            <a:off x="6071902" y="4269597"/>
            <a:ext cx="141584" cy="156480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0" name="Straight Arrow Connector 9">
            <a:extLst>
              <a:ext uri="{FF2B5EF4-FFF2-40B4-BE49-F238E27FC236}">
                <a16:creationId xmlns:a16="http://schemas.microsoft.com/office/drawing/2014/main" id="{5A913C78-81A4-2C93-7BF2-A96272484144}"/>
              </a:ext>
            </a:extLst>
          </p:cNvPr>
          <p:cNvCxnSpPr>
            <a:cxnSpLocks/>
          </p:cNvCxnSpPr>
          <p:nvPr/>
        </p:nvCxnSpPr>
        <p:spPr>
          <a:xfrm>
            <a:off x="7811836" y="2620340"/>
            <a:ext cx="54610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0C69EDC-10D4-A337-202C-62B80DA6ACE6}"/>
              </a:ext>
            </a:extLst>
          </p:cNvPr>
          <p:cNvCxnSpPr>
            <a:cxnSpLocks/>
          </p:cNvCxnSpPr>
          <p:nvPr/>
        </p:nvCxnSpPr>
        <p:spPr>
          <a:xfrm>
            <a:off x="7811836" y="4986993"/>
            <a:ext cx="54610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5" name="Table 15">
            <a:extLst>
              <a:ext uri="{FF2B5EF4-FFF2-40B4-BE49-F238E27FC236}">
                <a16:creationId xmlns:a16="http://schemas.microsoft.com/office/drawing/2014/main" id="{767A691D-9AD8-8BCA-C225-F62524A89FCC}"/>
              </a:ext>
            </a:extLst>
          </p:cNvPr>
          <p:cNvGraphicFramePr>
            <a:graphicFrameLocks noGrp="1"/>
          </p:cNvGraphicFramePr>
          <p:nvPr>
            <p:extLst>
              <p:ext uri="{D42A27DB-BD31-4B8C-83A1-F6EECF244321}">
                <p14:modId xmlns:p14="http://schemas.microsoft.com/office/powerpoint/2010/main" val="2022688737"/>
              </p:ext>
            </p:extLst>
          </p:nvPr>
        </p:nvGraphicFramePr>
        <p:xfrm>
          <a:off x="8555314" y="2342301"/>
          <a:ext cx="3493278" cy="556078"/>
        </p:xfrm>
        <a:graphic>
          <a:graphicData uri="http://schemas.openxmlformats.org/drawingml/2006/table">
            <a:tbl>
              <a:tblPr firstRow="1" bandRow="1">
                <a:tableStyleId>{5C22544A-7EE6-4342-B048-85BDC9FD1C3A}</a:tableStyleId>
              </a:tblPr>
              <a:tblGrid>
                <a:gridCol w="582213">
                  <a:extLst>
                    <a:ext uri="{9D8B030D-6E8A-4147-A177-3AD203B41FA5}">
                      <a16:colId xmlns:a16="http://schemas.microsoft.com/office/drawing/2014/main" val="26333301"/>
                    </a:ext>
                  </a:extLst>
                </a:gridCol>
                <a:gridCol w="582213">
                  <a:extLst>
                    <a:ext uri="{9D8B030D-6E8A-4147-A177-3AD203B41FA5}">
                      <a16:colId xmlns:a16="http://schemas.microsoft.com/office/drawing/2014/main" val="2411318646"/>
                    </a:ext>
                  </a:extLst>
                </a:gridCol>
                <a:gridCol w="582213">
                  <a:extLst>
                    <a:ext uri="{9D8B030D-6E8A-4147-A177-3AD203B41FA5}">
                      <a16:colId xmlns:a16="http://schemas.microsoft.com/office/drawing/2014/main" val="716865889"/>
                    </a:ext>
                  </a:extLst>
                </a:gridCol>
                <a:gridCol w="582213">
                  <a:extLst>
                    <a:ext uri="{9D8B030D-6E8A-4147-A177-3AD203B41FA5}">
                      <a16:colId xmlns:a16="http://schemas.microsoft.com/office/drawing/2014/main" val="2871504570"/>
                    </a:ext>
                  </a:extLst>
                </a:gridCol>
                <a:gridCol w="582213">
                  <a:extLst>
                    <a:ext uri="{9D8B030D-6E8A-4147-A177-3AD203B41FA5}">
                      <a16:colId xmlns:a16="http://schemas.microsoft.com/office/drawing/2014/main" val="1306512570"/>
                    </a:ext>
                  </a:extLst>
                </a:gridCol>
                <a:gridCol w="582213">
                  <a:extLst>
                    <a:ext uri="{9D8B030D-6E8A-4147-A177-3AD203B41FA5}">
                      <a16:colId xmlns:a16="http://schemas.microsoft.com/office/drawing/2014/main" val="1927474705"/>
                    </a:ext>
                  </a:extLst>
                </a:gridCol>
              </a:tblGrid>
              <a:tr h="278039">
                <a:tc>
                  <a:txBody>
                    <a:bodyPr/>
                    <a:lstStyle/>
                    <a:p>
                      <a:pPr algn="ctr"/>
                      <a:r>
                        <a:rPr lang="en-US" sz="1200" b="0" dirty="0">
                          <a:solidFill>
                            <a:schemeClr val="bg1"/>
                          </a:solidFill>
                        </a:rPr>
                        <a:t>BC</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AB</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SK/MB</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ON</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QC</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ATL</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tx2"/>
                          </a:solidFill>
                        </a:rPr>
                        <a:t>57%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38%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34%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48%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57%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43%</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graphicFrame>
        <p:nvGraphicFramePr>
          <p:cNvPr id="16" name="Table 15">
            <a:extLst>
              <a:ext uri="{FF2B5EF4-FFF2-40B4-BE49-F238E27FC236}">
                <a16:creationId xmlns:a16="http://schemas.microsoft.com/office/drawing/2014/main" id="{5C4657BF-110A-76E1-F836-C9AB965F92F5}"/>
              </a:ext>
            </a:extLst>
          </p:cNvPr>
          <p:cNvGraphicFramePr>
            <a:graphicFrameLocks noGrp="1"/>
          </p:cNvGraphicFramePr>
          <p:nvPr>
            <p:extLst>
              <p:ext uri="{D42A27DB-BD31-4B8C-83A1-F6EECF244321}">
                <p14:modId xmlns:p14="http://schemas.microsoft.com/office/powerpoint/2010/main" val="3490226936"/>
              </p:ext>
            </p:extLst>
          </p:nvPr>
        </p:nvGraphicFramePr>
        <p:xfrm>
          <a:off x="8555314" y="4706573"/>
          <a:ext cx="3493278" cy="556078"/>
        </p:xfrm>
        <a:graphic>
          <a:graphicData uri="http://schemas.openxmlformats.org/drawingml/2006/table">
            <a:tbl>
              <a:tblPr firstRow="1" bandRow="1">
                <a:tableStyleId>{5C22544A-7EE6-4342-B048-85BDC9FD1C3A}</a:tableStyleId>
              </a:tblPr>
              <a:tblGrid>
                <a:gridCol w="582213">
                  <a:extLst>
                    <a:ext uri="{9D8B030D-6E8A-4147-A177-3AD203B41FA5}">
                      <a16:colId xmlns:a16="http://schemas.microsoft.com/office/drawing/2014/main" val="26333301"/>
                    </a:ext>
                  </a:extLst>
                </a:gridCol>
                <a:gridCol w="582213">
                  <a:extLst>
                    <a:ext uri="{9D8B030D-6E8A-4147-A177-3AD203B41FA5}">
                      <a16:colId xmlns:a16="http://schemas.microsoft.com/office/drawing/2014/main" val="2411318646"/>
                    </a:ext>
                  </a:extLst>
                </a:gridCol>
                <a:gridCol w="582213">
                  <a:extLst>
                    <a:ext uri="{9D8B030D-6E8A-4147-A177-3AD203B41FA5}">
                      <a16:colId xmlns:a16="http://schemas.microsoft.com/office/drawing/2014/main" val="716865889"/>
                    </a:ext>
                  </a:extLst>
                </a:gridCol>
                <a:gridCol w="582213">
                  <a:extLst>
                    <a:ext uri="{9D8B030D-6E8A-4147-A177-3AD203B41FA5}">
                      <a16:colId xmlns:a16="http://schemas.microsoft.com/office/drawing/2014/main" val="2871504570"/>
                    </a:ext>
                  </a:extLst>
                </a:gridCol>
                <a:gridCol w="582213">
                  <a:extLst>
                    <a:ext uri="{9D8B030D-6E8A-4147-A177-3AD203B41FA5}">
                      <a16:colId xmlns:a16="http://schemas.microsoft.com/office/drawing/2014/main" val="1306512570"/>
                    </a:ext>
                  </a:extLst>
                </a:gridCol>
                <a:gridCol w="582213">
                  <a:extLst>
                    <a:ext uri="{9D8B030D-6E8A-4147-A177-3AD203B41FA5}">
                      <a16:colId xmlns:a16="http://schemas.microsoft.com/office/drawing/2014/main" val="1927474705"/>
                    </a:ext>
                  </a:extLst>
                </a:gridCol>
              </a:tblGrid>
              <a:tr h="278039">
                <a:tc>
                  <a:txBody>
                    <a:bodyPr/>
                    <a:lstStyle/>
                    <a:p>
                      <a:pPr algn="ctr"/>
                      <a:r>
                        <a:rPr lang="en-US" sz="1200" b="0" dirty="0">
                          <a:solidFill>
                            <a:schemeClr val="bg1"/>
                          </a:solidFill>
                        </a:rPr>
                        <a:t>BC</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AB</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SK/MB</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ON</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QC</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ATL</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rgbClr val="FF0000"/>
                          </a:solidFill>
                        </a:rPr>
                        <a:t>26%</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40%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35%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30%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21%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33%</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spTree>
    <p:extLst>
      <p:ext uri="{BB962C8B-B14F-4D97-AF65-F5344CB8AC3E}">
        <p14:creationId xmlns:p14="http://schemas.microsoft.com/office/powerpoint/2010/main" val="2193518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up of a car charging&#10;&#10;Description automatically generated">
            <a:extLst>
              <a:ext uri="{FF2B5EF4-FFF2-40B4-BE49-F238E27FC236}">
                <a16:creationId xmlns:a16="http://schemas.microsoft.com/office/drawing/2014/main" id="{8B9D377D-D4F4-37F8-8FF4-63FAB1791917}"/>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 b="1"/>
          <a:stretch/>
        </p:blipFill>
        <p:spPr/>
      </p:pic>
      <p:sp>
        <p:nvSpPr>
          <p:cNvPr id="2" name="Text Placeholder 1">
            <a:extLst>
              <a:ext uri="{FF2B5EF4-FFF2-40B4-BE49-F238E27FC236}">
                <a16:creationId xmlns:a16="http://schemas.microsoft.com/office/drawing/2014/main" id="{A971A9EF-5B97-411C-FF76-6437AFAE249E}"/>
              </a:ext>
            </a:extLst>
          </p:cNvPr>
          <p:cNvSpPr>
            <a:spLocks noGrp="1"/>
          </p:cNvSpPr>
          <p:nvPr>
            <p:ph type="body" sz="quarter" idx="10"/>
          </p:nvPr>
        </p:nvSpPr>
        <p:spPr/>
        <p:txBody>
          <a:bodyPr/>
          <a:lstStyle/>
          <a:p>
            <a:r>
              <a:rPr lang="en-US" dirty="0"/>
              <a:t>Perceptions of Electric Vehicles</a:t>
            </a:r>
          </a:p>
          <a:p>
            <a:r>
              <a:rPr lang="en-US" dirty="0">
                <a:solidFill>
                  <a:schemeClr val="tx2"/>
                </a:solidFill>
              </a:rPr>
              <a:t>Performance and Charging</a:t>
            </a:r>
          </a:p>
        </p:txBody>
      </p:sp>
    </p:spTree>
    <p:extLst>
      <p:ext uri="{BB962C8B-B14F-4D97-AF65-F5344CB8AC3E}">
        <p14:creationId xmlns:p14="http://schemas.microsoft.com/office/powerpoint/2010/main" val="198392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7FD25A0-FB4C-61AE-D713-E53DC1E2954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p:blipFill>
        <p:spPr/>
      </p:pic>
      <p:sp>
        <p:nvSpPr>
          <p:cNvPr id="2" name="Text Placeholder 2">
            <a:extLst>
              <a:ext uri="{FF2B5EF4-FFF2-40B4-BE49-F238E27FC236}">
                <a16:creationId xmlns:a16="http://schemas.microsoft.com/office/drawing/2014/main" id="{112C4F9F-9979-7449-D92C-F437899B1D74}"/>
              </a:ext>
            </a:extLst>
          </p:cNvPr>
          <p:cNvSpPr txBox="1">
            <a:spLocks/>
          </p:cNvSpPr>
          <p:nvPr/>
        </p:nvSpPr>
        <p:spPr>
          <a:xfrm>
            <a:off x="357188" y="2414880"/>
            <a:ext cx="5738812" cy="351057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tx1"/>
                </a:solidFill>
                <a:latin typeface="Gill Sans Nova" panose="020B06020201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00000"/>
              </a:lnSpc>
              <a:buFont typeface="Arial" panose="020B0604020202020204" pitchFamily="34" charset="0"/>
              <a:buChar char="•"/>
            </a:pPr>
            <a:r>
              <a:rPr lang="en-US" sz="1800" b="0" dirty="0">
                <a:cs typeface="Agency FB" panose="020F0502020204030204" pitchFamily="34" charset="0"/>
              </a:rPr>
              <a:t>Sample size: 1,500 adult Canadians.</a:t>
            </a:r>
          </a:p>
          <a:p>
            <a:pPr marL="571500" indent="-571500">
              <a:lnSpc>
                <a:spcPct val="100000"/>
              </a:lnSpc>
              <a:buFont typeface="Arial" panose="020B0604020202020204" pitchFamily="34" charset="0"/>
              <a:buChar char="•"/>
            </a:pPr>
            <a:r>
              <a:rPr lang="en-US" sz="1800" b="0" dirty="0">
                <a:latin typeface="Gill Sans Nova" panose="020B0602020104020203" pitchFamily="34" charset="0"/>
                <a:cs typeface="Agency FB" panose="020F0502020204030204" pitchFamily="34" charset="0"/>
              </a:rPr>
              <a:t>Survey field dates: September 07 to 11, 2023.</a:t>
            </a:r>
          </a:p>
          <a:p>
            <a:pPr marL="571500" indent="-571500">
              <a:lnSpc>
                <a:spcPct val="100000"/>
              </a:lnSpc>
              <a:buFont typeface="Arial" panose="020B0604020202020204" pitchFamily="34" charset="0"/>
              <a:buChar char="•"/>
            </a:pPr>
            <a:r>
              <a:rPr lang="en-US" sz="1800" b="0" dirty="0">
                <a:cs typeface="Agency FB" panose="020F0502020204030204" pitchFamily="34" charset="0"/>
              </a:rPr>
              <a:t>The data was weighted by age, gender, education and region.</a:t>
            </a:r>
          </a:p>
          <a:p>
            <a:pPr marL="571500" indent="-571500">
              <a:lnSpc>
                <a:spcPct val="100000"/>
              </a:lnSpc>
              <a:buFont typeface="Arial" panose="020B0604020202020204" pitchFamily="34" charset="0"/>
              <a:buChar char="•"/>
            </a:pPr>
            <a:r>
              <a:rPr lang="en-US" sz="1800" b="0" dirty="0">
                <a:latin typeface="Gill Sans Nova" panose="020B0602020104020203" pitchFamily="34" charset="0"/>
                <a:cs typeface="Agency FB" panose="020F0502020204030204" pitchFamily="34" charset="0"/>
              </a:rPr>
              <a:t>Totals may not add up to 100 due to rounding.</a:t>
            </a:r>
          </a:p>
          <a:p>
            <a:pPr marL="571500" indent="-571500">
              <a:lnSpc>
                <a:spcPct val="100000"/>
              </a:lnSpc>
              <a:buFont typeface="Arial" panose="020B0604020202020204" pitchFamily="34" charset="0"/>
              <a:buChar char="•"/>
            </a:pPr>
            <a:r>
              <a:rPr lang="en-US" sz="1800" b="0" dirty="0">
                <a:latin typeface="+mn-lt"/>
              </a:rPr>
              <a:t>No margin of error can be associated with a non-probability sample.  However, for comparative purposes, a probability sample for the current study would have a margin of error of ±2.53%, 19 times out of 20</a:t>
            </a:r>
          </a:p>
          <a:p>
            <a:pPr marL="571500" indent="-571500">
              <a:lnSpc>
                <a:spcPct val="100000"/>
              </a:lnSpc>
              <a:buFont typeface="Arial" panose="020B0604020202020204" pitchFamily="34" charset="0"/>
              <a:buChar char="•"/>
            </a:pPr>
            <a:r>
              <a:rPr lang="en-CA" sz="1800" b="0" dirty="0">
                <a:solidFill>
                  <a:prstClr val="black"/>
                </a:solidFill>
                <a:latin typeface="+mn-lt"/>
              </a:rPr>
              <a:t>Throughout the report </a:t>
            </a:r>
            <a:r>
              <a:rPr lang="en-CA" sz="1800" b="0" dirty="0">
                <a:solidFill>
                  <a:srgbClr val="00B050"/>
                </a:solidFill>
                <a:latin typeface="+mn-lt"/>
              </a:rPr>
              <a:t>%</a:t>
            </a:r>
            <a:r>
              <a:rPr lang="en-CA" sz="1800" b="0" dirty="0">
                <a:solidFill>
                  <a:prstClr val="black"/>
                </a:solidFill>
                <a:latin typeface="+mn-lt"/>
              </a:rPr>
              <a:t> indicates a significantly higher proportion than the </a:t>
            </a:r>
            <a:r>
              <a:rPr lang="en-CA" sz="1800" b="0" dirty="0">
                <a:solidFill>
                  <a:srgbClr val="ED1C24"/>
                </a:solidFill>
                <a:latin typeface="+mn-lt"/>
              </a:rPr>
              <a:t>%</a:t>
            </a:r>
            <a:r>
              <a:rPr lang="en-CA" sz="1800" b="0" dirty="0">
                <a:solidFill>
                  <a:prstClr val="black"/>
                </a:solidFill>
                <a:latin typeface="+mn-lt"/>
              </a:rPr>
              <a:t> in the same segment</a:t>
            </a:r>
            <a:endParaRPr lang="en-US" sz="1800" b="0" dirty="0">
              <a:latin typeface="+mn-lt"/>
            </a:endParaRPr>
          </a:p>
          <a:p>
            <a:endParaRPr lang="en-CA" sz="1400" dirty="0">
              <a:latin typeface="+mn-lt"/>
            </a:endParaRPr>
          </a:p>
        </p:txBody>
      </p:sp>
      <p:sp>
        <p:nvSpPr>
          <p:cNvPr id="4" name="Text Placeholder 3">
            <a:extLst>
              <a:ext uri="{FF2B5EF4-FFF2-40B4-BE49-F238E27FC236}">
                <a16:creationId xmlns:a16="http://schemas.microsoft.com/office/drawing/2014/main" id="{425F42E9-7419-BEF0-6544-B72989332CF2}"/>
              </a:ext>
            </a:extLst>
          </p:cNvPr>
          <p:cNvSpPr txBox="1">
            <a:spLocks/>
          </p:cNvSpPr>
          <p:nvPr/>
        </p:nvSpPr>
        <p:spPr>
          <a:xfrm>
            <a:off x="349756" y="1042577"/>
            <a:ext cx="11155362" cy="549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b="1" dirty="0">
                <a:latin typeface="Gill Sans Nova" panose="020B0602020104020203" pitchFamily="34" charset="0"/>
                <a:cs typeface="Agency FB" panose="020F0502020204030204" pitchFamily="34" charset="0"/>
              </a:rPr>
              <a:t>Methodology</a:t>
            </a:r>
          </a:p>
        </p:txBody>
      </p:sp>
    </p:spTree>
    <p:extLst>
      <p:ext uri="{BB962C8B-B14F-4D97-AF65-F5344CB8AC3E}">
        <p14:creationId xmlns:p14="http://schemas.microsoft.com/office/powerpoint/2010/main" val="1147619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With approximately 80% of charging occurring at home, how confident are you that you will be able to charge your EV when needed?</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Confidence in charging your EV when needed</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297941224"/>
              </p:ext>
            </p:extLst>
          </p:nvPr>
        </p:nvGraphicFramePr>
        <p:xfrm>
          <a:off x="349757" y="1722438"/>
          <a:ext cx="9653588"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5795153" y="2674768"/>
            <a:ext cx="1811964" cy="707886"/>
          </a:xfrm>
          <a:prstGeom prst="rect">
            <a:avLst/>
          </a:prstGeom>
          <a:noFill/>
        </p:spPr>
        <p:txBody>
          <a:bodyPr wrap="square" rtlCol="0">
            <a:spAutoFit/>
          </a:bodyPr>
          <a:lstStyle/>
          <a:p>
            <a:pPr algn="ctr"/>
            <a:r>
              <a:rPr lang="en-CA" sz="2400" b="1" dirty="0">
                <a:solidFill>
                  <a:schemeClr val="tx2"/>
                </a:solidFill>
              </a:rPr>
              <a:t>67%</a:t>
            </a:r>
          </a:p>
          <a:p>
            <a:pPr algn="ctr"/>
            <a:r>
              <a:rPr lang="en-CA" sz="1600" b="1" dirty="0"/>
              <a:t>Confident</a:t>
            </a:r>
          </a:p>
        </p:txBody>
      </p:sp>
      <p:sp>
        <p:nvSpPr>
          <p:cNvPr id="10" name="Right Bracket 9">
            <a:extLst>
              <a:ext uri="{FF2B5EF4-FFF2-40B4-BE49-F238E27FC236}">
                <a16:creationId xmlns:a16="http://schemas.microsoft.com/office/drawing/2014/main" id="{0D2E02A6-45E9-9EDB-E9DA-161CBDA88A04}"/>
              </a:ext>
            </a:extLst>
          </p:cNvPr>
          <p:cNvSpPr/>
          <p:nvPr/>
        </p:nvSpPr>
        <p:spPr>
          <a:xfrm>
            <a:off x="5722985" y="1864195"/>
            <a:ext cx="117987" cy="231844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2" name="Straight Arrow Connector 1">
            <a:extLst>
              <a:ext uri="{FF2B5EF4-FFF2-40B4-BE49-F238E27FC236}">
                <a16:creationId xmlns:a16="http://schemas.microsoft.com/office/drawing/2014/main" id="{3ECBC517-8342-F17D-F3F5-5DF885BF523D}"/>
              </a:ext>
            </a:extLst>
          </p:cNvPr>
          <p:cNvCxnSpPr>
            <a:cxnSpLocks/>
          </p:cNvCxnSpPr>
          <p:nvPr/>
        </p:nvCxnSpPr>
        <p:spPr>
          <a:xfrm>
            <a:off x="7462919" y="2993318"/>
            <a:ext cx="54610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8" name="Table 15">
            <a:extLst>
              <a:ext uri="{FF2B5EF4-FFF2-40B4-BE49-F238E27FC236}">
                <a16:creationId xmlns:a16="http://schemas.microsoft.com/office/drawing/2014/main" id="{674008F4-C7B2-10E6-82AB-5ACF73EF3973}"/>
              </a:ext>
            </a:extLst>
          </p:cNvPr>
          <p:cNvGraphicFramePr>
            <a:graphicFrameLocks noGrp="1"/>
          </p:cNvGraphicFramePr>
          <p:nvPr>
            <p:extLst>
              <p:ext uri="{D42A27DB-BD31-4B8C-83A1-F6EECF244321}">
                <p14:modId xmlns:p14="http://schemas.microsoft.com/office/powerpoint/2010/main" val="3983124000"/>
              </p:ext>
            </p:extLst>
          </p:nvPr>
        </p:nvGraphicFramePr>
        <p:xfrm>
          <a:off x="8555314" y="1933228"/>
          <a:ext cx="3493278" cy="556078"/>
        </p:xfrm>
        <a:graphic>
          <a:graphicData uri="http://schemas.openxmlformats.org/drawingml/2006/table">
            <a:tbl>
              <a:tblPr firstRow="1" bandRow="1">
                <a:tableStyleId>{5C22544A-7EE6-4342-B048-85BDC9FD1C3A}</a:tableStyleId>
              </a:tblPr>
              <a:tblGrid>
                <a:gridCol w="582213">
                  <a:extLst>
                    <a:ext uri="{9D8B030D-6E8A-4147-A177-3AD203B41FA5}">
                      <a16:colId xmlns:a16="http://schemas.microsoft.com/office/drawing/2014/main" val="26333301"/>
                    </a:ext>
                  </a:extLst>
                </a:gridCol>
                <a:gridCol w="582213">
                  <a:extLst>
                    <a:ext uri="{9D8B030D-6E8A-4147-A177-3AD203B41FA5}">
                      <a16:colId xmlns:a16="http://schemas.microsoft.com/office/drawing/2014/main" val="2411318646"/>
                    </a:ext>
                  </a:extLst>
                </a:gridCol>
                <a:gridCol w="582213">
                  <a:extLst>
                    <a:ext uri="{9D8B030D-6E8A-4147-A177-3AD203B41FA5}">
                      <a16:colId xmlns:a16="http://schemas.microsoft.com/office/drawing/2014/main" val="716865889"/>
                    </a:ext>
                  </a:extLst>
                </a:gridCol>
                <a:gridCol w="582213">
                  <a:extLst>
                    <a:ext uri="{9D8B030D-6E8A-4147-A177-3AD203B41FA5}">
                      <a16:colId xmlns:a16="http://schemas.microsoft.com/office/drawing/2014/main" val="2871504570"/>
                    </a:ext>
                  </a:extLst>
                </a:gridCol>
                <a:gridCol w="582213">
                  <a:extLst>
                    <a:ext uri="{9D8B030D-6E8A-4147-A177-3AD203B41FA5}">
                      <a16:colId xmlns:a16="http://schemas.microsoft.com/office/drawing/2014/main" val="1306512570"/>
                    </a:ext>
                  </a:extLst>
                </a:gridCol>
                <a:gridCol w="582213">
                  <a:extLst>
                    <a:ext uri="{9D8B030D-6E8A-4147-A177-3AD203B41FA5}">
                      <a16:colId xmlns:a16="http://schemas.microsoft.com/office/drawing/2014/main" val="1927474705"/>
                    </a:ext>
                  </a:extLst>
                </a:gridCol>
              </a:tblGrid>
              <a:tr h="278039">
                <a:tc>
                  <a:txBody>
                    <a:bodyPr/>
                    <a:lstStyle/>
                    <a:p>
                      <a:pPr algn="ctr"/>
                      <a:r>
                        <a:rPr lang="en-US" sz="1200" b="0" dirty="0">
                          <a:solidFill>
                            <a:schemeClr val="bg1"/>
                          </a:solidFill>
                        </a:rPr>
                        <a:t>BC</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AB</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SK/MB</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ON</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QC</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ATL</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tx1"/>
                          </a:solidFill>
                        </a:rPr>
                        <a:t>68%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65%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67%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75%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graphicFrame>
        <p:nvGraphicFramePr>
          <p:cNvPr id="9" name="Table 15">
            <a:extLst>
              <a:ext uri="{FF2B5EF4-FFF2-40B4-BE49-F238E27FC236}">
                <a16:creationId xmlns:a16="http://schemas.microsoft.com/office/drawing/2014/main" id="{AC2F6ECC-CD34-B541-C37F-71C8A6ACA877}"/>
              </a:ext>
            </a:extLst>
          </p:cNvPr>
          <p:cNvGraphicFramePr>
            <a:graphicFrameLocks noGrp="1"/>
          </p:cNvGraphicFramePr>
          <p:nvPr>
            <p:extLst>
              <p:ext uri="{D42A27DB-BD31-4B8C-83A1-F6EECF244321}">
                <p14:modId xmlns:p14="http://schemas.microsoft.com/office/powerpoint/2010/main" val="40029572"/>
              </p:ext>
            </p:extLst>
          </p:nvPr>
        </p:nvGraphicFramePr>
        <p:xfrm>
          <a:off x="8555314" y="2767734"/>
          <a:ext cx="3493280" cy="556078"/>
        </p:xfrm>
        <a:graphic>
          <a:graphicData uri="http://schemas.openxmlformats.org/drawingml/2006/table">
            <a:tbl>
              <a:tblPr firstRow="1" bandRow="1">
                <a:tableStyleId>{5C22544A-7EE6-4342-B048-85BDC9FD1C3A}</a:tableStyleId>
              </a:tblPr>
              <a:tblGrid>
                <a:gridCol w="873320">
                  <a:extLst>
                    <a:ext uri="{9D8B030D-6E8A-4147-A177-3AD203B41FA5}">
                      <a16:colId xmlns:a16="http://schemas.microsoft.com/office/drawing/2014/main" val="26333301"/>
                    </a:ext>
                  </a:extLst>
                </a:gridCol>
                <a:gridCol w="873320">
                  <a:extLst>
                    <a:ext uri="{9D8B030D-6E8A-4147-A177-3AD203B41FA5}">
                      <a16:colId xmlns:a16="http://schemas.microsoft.com/office/drawing/2014/main" val="2411318646"/>
                    </a:ext>
                  </a:extLst>
                </a:gridCol>
                <a:gridCol w="873320">
                  <a:extLst>
                    <a:ext uri="{9D8B030D-6E8A-4147-A177-3AD203B41FA5}">
                      <a16:colId xmlns:a16="http://schemas.microsoft.com/office/drawing/2014/main" val="716865889"/>
                    </a:ext>
                  </a:extLst>
                </a:gridCol>
                <a:gridCol w="873320">
                  <a:extLst>
                    <a:ext uri="{9D8B030D-6E8A-4147-A177-3AD203B41FA5}">
                      <a16:colId xmlns:a16="http://schemas.microsoft.com/office/drawing/2014/main" val="2871504570"/>
                    </a:ext>
                  </a:extLst>
                </a:gridCol>
              </a:tblGrid>
              <a:tr h="278039">
                <a:tc>
                  <a:txBody>
                    <a:bodyPr/>
                    <a:lstStyle/>
                    <a:p>
                      <a:pPr algn="ctr"/>
                      <a:r>
                        <a:rPr lang="en-CA" sz="1200" b="0" dirty="0">
                          <a:solidFill>
                            <a:schemeClr val="bg1"/>
                          </a:solidFill>
                        </a:rPr>
                        <a:t>18 – 29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30 – 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45 – 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60+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tx2"/>
                          </a:solidFill>
                        </a:rPr>
                        <a:t>81%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74%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63%</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56%</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graphicFrame>
        <p:nvGraphicFramePr>
          <p:cNvPr id="11" name="Table 15">
            <a:extLst>
              <a:ext uri="{FF2B5EF4-FFF2-40B4-BE49-F238E27FC236}">
                <a16:creationId xmlns:a16="http://schemas.microsoft.com/office/drawing/2014/main" id="{CCCEC8E3-164E-2280-73C5-C4B4F7EE664B}"/>
              </a:ext>
            </a:extLst>
          </p:cNvPr>
          <p:cNvGraphicFramePr>
            <a:graphicFrameLocks noGrp="1"/>
          </p:cNvGraphicFramePr>
          <p:nvPr>
            <p:extLst>
              <p:ext uri="{D42A27DB-BD31-4B8C-83A1-F6EECF244321}">
                <p14:modId xmlns:p14="http://schemas.microsoft.com/office/powerpoint/2010/main" val="233318565"/>
              </p:ext>
            </p:extLst>
          </p:nvPr>
        </p:nvGraphicFramePr>
        <p:xfrm>
          <a:off x="8555311" y="3602240"/>
          <a:ext cx="3493278" cy="556078"/>
        </p:xfrm>
        <a:graphic>
          <a:graphicData uri="http://schemas.openxmlformats.org/drawingml/2006/table">
            <a:tbl>
              <a:tblPr firstRow="1" bandRow="1">
                <a:tableStyleId>{5C22544A-7EE6-4342-B048-85BDC9FD1C3A}</a:tableStyleId>
              </a:tblPr>
              <a:tblGrid>
                <a:gridCol w="1164426">
                  <a:extLst>
                    <a:ext uri="{9D8B030D-6E8A-4147-A177-3AD203B41FA5}">
                      <a16:colId xmlns:a16="http://schemas.microsoft.com/office/drawing/2014/main" val="26333301"/>
                    </a:ext>
                  </a:extLst>
                </a:gridCol>
                <a:gridCol w="1164426">
                  <a:extLst>
                    <a:ext uri="{9D8B030D-6E8A-4147-A177-3AD203B41FA5}">
                      <a16:colId xmlns:a16="http://schemas.microsoft.com/office/drawing/2014/main" val="2411318646"/>
                    </a:ext>
                  </a:extLst>
                </a:gridCol>
                <a:gridCol w="1164426">
                  <a:extLst>
                    <a:ext uri="{9D8B030D-6E8A-4147-A177-3AD203B41FA5}">
                      <a16:colId xmlns:a16="http://schemas.microsoft.com/office/drawing/2014/main" val="716865889"/>
                    </a:ext>
                  </a:extLst>
                </a:gridCol>
              </a:tblGrid>
              <a:tr h="278039">
                <a:tc>
                  <a:txBody>
                    <a:bodyPr/>
                    <a:lstStyle/>
                    <a:p>
                      <a:pPr algn="ctr"/>
                      <a:r>
                        <a:rPr lang="en-CA" sz="1200" b="0" dirty="0">
                          <a:solidFill>
                            <a:schemeClr val="bg1"/>
                          </a:solidFill>
                        </a:rPr>
                        <a:t>Urban</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Suburban</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Rural </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tx2"/>
                          </a:solidFill>
                        </a:rPr>
                        <a:t>68%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71%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57%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spTree>
    <p:extLst>
      <p:ext uri="{BB962C8B-B14F-4D97-AF65-F5344CB8AC3E}">
        <p14:creationId xmlns:p14="http://schemas.microsoft.com/office/powerpoint/2010/main" val="2689237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How confident are you in the reliability and longevity of electric vehicle batteries?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Confidence in reliability and longevity of EV batteries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3751276992"/>
              </p:ext>
            </p:extLst>
          </p:nvPr>
        </p:nvGraphicFramePr>
        <p:xfrm>
          <a:off x="349757" y="1722438"/>
          <a:ext cx="9653588"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6056982" y="2174892"/>
            <a:ext cx="1811964" cy="707886"/>
          </a:xfrm>
          <a:prstGeom prst="rect">
            <a:avLst/>
          </a:prstGeom>
          <a:noFill/>
        </p:spPr>
        <p:txBody>
          <a:bodyPr wrap="square" rtlCol="0">
            <a:spAutoFit/>
          </a:bodyPr>
          <a:lstStyle/>
          <a:p>
            <a:pPr algn="ctr"/>
            <a:r>
              <a:rPr lang="en-CA" sz="2400" b="1" dirty="0">
                <a:solidFill>
                  <a:srgbClr val="FF0000"/>
                </a:solidFill>
              </a:rPr>
              <a:t>53%</a:t>
            </a:r>
          </a:p>
          <a:p>
            <a:pPr algn="ctr"/>
            <a:r>
              <a:rPr lang="en-CA" sz="1600" b="1" dirty="0"/>
              <a:t>Less confident</a:t>
            </a:r>
          </a:p>
        </p:txBody>
      </p:sp>
      <p:sp>
        <p:nvSpPr>
          <p:cNvPr id="2" name="TextBox 1">
            <a:extLst>
              <a:ext uri="{FF2B5EF4-FFF2-40B4-BE49-F238E27FC236}">
                <a16:creationId xmlns:a16="http://schemas.microsoft.com/office/drawing/2014/main" id="{FF51B7A9-B101-EF9D-5577-FA444EBC2427}"/>
              </a:ext>
            </a:extLst>
          </p:cNvPr>
          <p:cNvSpPr txBox="1"/>
          <p:nvPr/>
        </p:nvSpPr>
        <p:spPr>
          <a:xfrm>
            <a:off x="6056982" y="4574946"/>
            <a:ext cx="1811964" cy="707886"/>
          </a:xfrm>
          <a:prstGeom prst="rect">
            <a:avLst/>
          </a:prstGeom>
          <a:noFill/>
        </p:spPr>
        <p:txBody>
          <a:bodyPr wrap="square" rtlCol="0">
            <a:spAutoFit/>
          </a:bodyPr>
          <a:lstStyle/>
          <a:p>
            <a:pPr algn="ctr"/>
            <a:r>
              <a:rPr lang="en-CA" sz="2400" b="1" dirty="0">
                <a:solidFill>
                  <a:schemeClr val="tx2"/>
                </a:solidFill>
              </a:rPr>
              <a:t>17%</a:t>
            </a:r>
          </a:p>
          <a:p>
            <a:pPr algn="ctr"/>
            <a:r>
              <a:rPr lang="en-CA" sz="1600" b="1" dirty="0"/>
              <a:t>More confident</a:t>
            </a:r>
          </a:p>
        </p:txBody>
      </p:sp>
      <p:sp>
        <p:nvSpPr>
          <p:cNvPr id="8" name="Right Bracket 7">
            <a:extLst>
              <a:ext uri="{FF2B5EF4-FFF2-40B4-BE49-F238E27FC236}">
                <a16:creationId xmlns:a16="http://schemas.microsoft.com/office/drawing/2014/main" id="{58EFA4BE-3800-DF80-AADE-2228DD068252}"/>
              </a:ext>
            </a:extLst>
          </p:cNvPr>
          <p:cNvSpPr/>
          <p:nvPr/>
        </p:nvSpPr>
        <p:spPr>
          <a:xfrm>
            <a:off x="6011748" y="1864196"/>
            <a:ext cx="141584" cy="156480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ket 8">
            <a:extLst>
              <a:ext uri="{FF2B5EF4-FFF2-40B4-BE49-F238E27FC236}">
                <a16:creationId xmlns:a16="http://schemas.microsoft.com/office/drawing/2014/main" id="{EFA5D79F-C049-D754-0498-26824E0DDD69}"/>
              </a:ext>
            </a:extLst>
          </p:cNvPr>
          <p:cNvSpPr/>
          <p:nvPr/>
        </p:nvSpPr>
        <p:spPr>
          <a:xfrm>
            <a:off x="6011748" y="4269597"/>
            <a:ext cx="141584" cy="156480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0" name="Table 15">
            <a:extLst>
              <a:ext uri="{FF2B5EF4-FFF2-40B4-BE49-F238E27FC236}">
                <a16:creationId xmlns:a16="http://schemas.microsoft.com/office/drawing/2014/main" id="{3796EE30-2B7F-1E8A-457F-CE050F6EBB9E}"/>
              </a:ext>
            </a:extLst>
          </p:cNvPr>
          <p:cNvGraphicFramePr>
            <a:graphicFrameLocks noGrp="1"/>
          </p:cNvGraphicFramePr>
          <p:nvPr>
            <p:extLst>
              <p:ext uri="{D42A27DB-BD31-4B8C-83A1-F6EECF244321}">
                <p14:modId xmlns:p14="http://schemas.microsoft.com/office/powerpoint/2010/main" val="2832133287"/>
              </p:ext>
            </p:extLst>
          </p:nvPr>
        </p:nvGraphicFramePr>
        <p:xfrm>
          <a:off x="8555314" y="2250375"/>
          <a:ext cx="3493280" cy="556078"/>
        </p:xfrm>
        <a:graphic>
          <a:graphicData uri="http://schemas.openxmlformats.org/drawingml/2006/table">
            <a:tbl>
              <a:tblPr firstRow="1" bandRow="1">
                <a:tableStyleId>{5C22544A-7EE6-4342-B048-85BDC9FD1C3A}</a:tableStyleId>
              </a:tblPr>
              <a:tblGrid>
                <a:gridCol w="873320">
                  <a:extLst>
                    <a:ext uri="{9D8B030D-6E8A-4147-A177-3AD203B41FA5}">
                      <a16:colId xmlns:a16="http://schemas.microsoft.com/office/drawing/2014/main" val="26333301"/>
                    </a:ext>
                  </a:extLst>
                </a:gridCol>
                <a:gridCol w="873320">
                  <a:extLst>
                    <a:ext uri="{9D8B030D-6E8A-4147-A177-3AD203B41FA5}">
                      <a16:colId xmlns:a16="http://schemas.microsoft.com/office/drawing/2014/main" val="2411318646"/>
                    </a:ext>
                  </a:extLst>
                </a:gridCol>
                <a:gridCol w="873320">
                  <a:extLst>
                    <a:ext uri="{9D8B030D-6E8A-4147-A177-3AD203B41FA5}">
                      <a16:colId xmlns:a16="http://schemas.microsoft.com/office/drawing/2014/main" val="716865889"/>
                    </a:ext>
                  </a:extLst>
                </a:gridCol>
                <a:gridCol w="873320">
                  <a:extLst>
                    <a:ext uri="{9D8B030D-6E8A-4147-A177-3AD203B41FA5}">
                      <a16:colId xmlns:a16="http://schemas.microsoft.com/office/drawing/2014/main" val="2871504570"/>
                    </a:ext>
                  </a:extLst>
                </a:gridCol>
              </a:tblGrid>
              <a:tr h="278039">
                <a:tc>
                  <a:txBody>
                    <a:bodyPr/>
                    <a:lstStyle/>
                    <a:p>
                      <a:pPr algn="ctr"/>
                      <a:r>
                        <a:rPr lang="en-CA" sz="1200" b="0" dirty="0">
                          <a:solidFill>
                            <a:schemeClr val="bg1"/>
                          </a:solidFill>
                        </a:rPr>
                        <a:t>18 – 29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30 – 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45 – 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60+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rgbClr val="FF0000"/>
                          </a:solidFill>
                        </a:rPr>
                        <a:t>47%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47%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56%</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cxnSp>
        <p:nvCxnSpPr>
          <p:cNvPr id="11" name="Straight Arrow Connector 10">
            <a:extLst>
              <a:ext uri="{FF2B5EF4-FFF2-40B4-BE49-F238E27FC236}">
                <a16:creationId xmlns:a16="http://schemas.microsoft.com/office/drawing/2014/main" id="{DC81DF25-B1BD-472C-DFF8-8F46A8773B4E}"/>
              </a:ext>
            </a:extLst>
          </p:cNvPr>
          <p:cNvCxnSpPr>
            <a:cxnSpLocks/>
          </p:cNvCxnSpPr>
          <p:nvPr/>
        </p:nvCxnSpPr>
        <p:spPr>
          <a:xfrm>
            <a:off x="7787774" y="2524084"/>
            <a:ext cx="54610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C3EB9C1-EB5A-30EE-E5AE-973AA24DD446}"/>
              </a:ext>
            </a:extLst>
          </p:cNvPr>
          <p:cNvCxnSpPr>
            <a:cxnSpLocks/>
          </p:cNvCxnSpPr>
          <p:nvPr/>
        </p:nvCxnSpPr>
        <p:spPr>
          <a:xfrm>
            <a:off x="6056982" y="3855580"/>
            <a:ext cx="2276892"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4" name="Table 15">
            <a:extLst>
              <a:ext uri="{FF2B5EF4-FFF2-40B4-BE49-F238E27FC236}">
                <a16:creationId xmlns:a16="http://schemas.microsoft.com/office/drawing/2014/main" id="{213A6AA7-445B-ABAA-2445-8E3A436E8BCB}"/>
              </a:ext>
            </a:extLst>
          </p:cNvPr>
          <p:cNvGraphicFramePr>
            <a:graphicFrameLocks noGrp="1"/>
          </p:cNvGraphicFramePr>
          <p:nvPr>
            <p:extLst>
              <p:ext uri="{D42A27DB-BD31-4B8C-83A1-F6EECF244321}">
                <p14:modId xmlns:p14="http://schemas.microsoft.com/office/powerpoint/2010/main" val="2393972823"/>
              </p:ext>
            </p:extLst>
          </p:nvPr>
        </p:nvGraphicFramePr>
        <p:xfrm>
          <a:off x="8555314" y="3567190"/>
          <a:ext cx="3493280" cy="556078"/>
        </p:xfrm>
        <a:graphic>
          <a:graphicData uri="http://schemas.openxmlformats.org/drawingml/2006/table">
            <a:tbl>
              <a:tblPr firstRow="1" bandRow="1">
                <a:tableStyleId>{5C22544A-7EE6-4342-B048-85BDC9FD1C3A}</a:tableStyleId>
              </a:tblPr>
              <a:tblGrid>
                <a:gridCol w="873320">
                  <a:extLst>
                    <a:ext uri="{9D8B030D-6E8A-4147-A177-3AD203B41FA5}">
                      <a16:colId xmlns:a16="http://schemas.microsoft.com/office/drawing/2014/main" val="26333301"/>
                    </a:ext>
                  </a:extLst>
                </a:gridCol>
                <a:gridCol w="873320">
                  <a:extLst>
                    <a:ext uri="{9D8B030D-6E8A-4147-A177-3AD203B41FA5}">
                      <a16:colId xmlns:a16="http://schemas.microsoft.com/office/drawing/2014/main" val="2411318646"/>
                    </a:ext>
                  </a:extLst>
                </a:gridCol>
                <a:gridCol w="873320">
                  <a:extLst>
                    <a:ext uri="{9D8B030D-6E8A-4147-A177-3AD203B41FA5}">
                      <a16:colId xmlns:a16="http://schemas.microsoft.com/office/drawing/2014/main" val="716865889"/>
                    </a:ext>
                  </a:extLst>
                </a:gridCol>
                <a:gridCol w="873320">
                  <a:extLst>
                    <a:ext uri="{9D8B030D-6E8A-4147-A177-3AD203B41FA5}">
                      <a16:colId xmlns:a16="http://schemas.microsoft.com/office/drawing/2014/main" val="2871504570"/>
                    </a:ext>
                  </a:extLst>
                </a:gridCol>
              </a:tblGrid>
              <a:tr h="278039">
                <a:tc>
                  <a:txBody>
                    <a:bodyPr/>
                    <a:lstStyle/>
                    <a:p>
                      <a:pPr algn="ctr"/>
                      <a:r>
                        <a:rPr lang="en-CA" sz="1200" b="0" dirty="0">
                          <a:solidFill>
                            <a:schemeClr val="bg1"/>
                          </a:solidFill>
                        </a:rPr>
                        <a:t>18 – 29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30 – 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45 – 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60+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tx2"/>
                          </a:solidFill>
                        </a:rPr>
                        <a:t>39%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34%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27%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25%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spTree>
    <p:extLst>
      <p:ext uri="{BB962C8B-B14F-4D97-AF65-F5344CB8AC3E}">
        <p14:creationId xmlns:p14="http://schemas.microsoft.com/office/powerpoint/2010/main" val="2711008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71A9EF-5B97-411C-FF76-6437AFAE249E}"/>
              </a:ext>
            </a:extLst>
          </p:cNvPr>
          <p:cNvSpPr>
            <a:spLocks noGrp="1"/>
          </p:cNvSpPr>
          <p:nvPr>
            <p:ph type="body" sz="quarter" idx="10"/>
          </p:nvPr>
        </p:nvSpPr>
        <p:spPr/>
        <p:txBody>
          <a:bodyPr/>
          <a:lstStyle/>
          <a:p>
            <a:r>
              <a:rPr lang="en-US" dirty="0"/>
              <a:t>Myth Testing</a:t>
            </a:r>
          </a:p>
        </p:txBody>
      </p:sp>
      <p:pic>
        <p:nvPicPr>
          <p:cNvPr id="6" name="Picture Placeholder 5" descr="A close-up of a car charging&#10;&#10;Description automatically generated">
            <a:extLst>
              <a:ext uri="{FF2B5EF4-FFF2-40B4-BE49-F238E27FC236}">
                <a16:creationId xmlns:a16="http://schemas.microsoft.com/office/drawing/2014/main" id="{8B9D377D-D4F4-37F8-8FF4-63FAB1791917}"/>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35319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In your opinion, how knowledgeable are you about electric vehicles?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Knowledge of EVs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341529280"/>
              </p:ext>
            </p:extLst>
          </p:nvPr>
        </p:nvGraphicFramePr>
        <p:xfrm>
          <a:off x="349757" y="1722438"/>
          <a:ext cx="8914559"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6357768" y="2174892"/>
            <a:ext cx="1811964" cy="954107"/>
          </a:xfrm>
          <a:prstGeom prst="rect">
            <a:avLst/>
          </a:prstGeom>
          <a:noFill/>
        </p:spPr>
        <p:txBody>
          <a:bodyPr wrap="square" rtlCol="0">
            <a:spAutoFit/>
          </a:bodyPr>
          <a:lstStyle/>
          <a:p>
            <a:pPr algn="ctr"/>
            <a:r>
              <a:rPr lang="en-CA" sz="2400" b="1" dirty="0">
                <a:solidFill>
                  <a:srgbClr val="FF0000"/>
                </a:solidFill>
              </a:rPr>
              <a:t>53%</a:t>
            </a:r>
          </a:p>
          <a:p>
            <a:pPr algn="ctr"/>
            <a:r>
              <a:rPr lang="en-CA" sz="1600" b="1" dirty="0"/>
              <a:t>Limited knowledge</a:t>
            </a:r>
          </a:p>
        </p:txBody>
      </p:sp>
      <p:sp>
        <p:nvSpPr>
          <p:cNvPr id="8" name="Right Bracket 7">
            <a:extLst>
              <a:ext uri="{FF2B5EF4-FFF2-40B4-BE49-F238E27FC236}">
                <a16:creationId xmlns:a16="http://schemas.microsoft.com/office/drawing/2014/main" id="{58EFA4BE-3800-DF80-AADE-2228DD068252}"/>
              </a:ext>
            </a:extLst>
          </p:cNvPr>
          <p:cNvSpPr/>
          <p:nvPr/>
        </p:nvSpPr>
        <p:spPr>
          <a:xfrm>
            <a:off x="6312534" y="1864196"/>
            <a:ext cx="141584" cy="156480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2" name="Table 15">
            <a:extLst>
              <a:ext uri="{FF2B5EF4-FFF2-40B4-BE49-F238E27FC236}">
                <a16:creationId xmlns:a16="http://schemas.microsoft.com/office/drawing/2014/main" id="{29510C39-79D4-DAF0-D431-CDBF328668B2}"/>
              </a:ext>
            </a:extLst>
          </p:cNvPr>
          <p:cNvGraphicFramePr>
            <a:graphicFrameLocks noGrp="1"/>
          </p:cNvGraphicFramePr>
          <p:nvPr>
            <p:extLst>
              <p:ext uri="{D42A27DB-BD31-4B8C-83A1-F6EECF244321}">
                <p14:modId xmlns:p14="http://schemas.microsoft.com/office/powerpoint/2010/main" val="3609824340"/>
              </p:ext>
            </p:extLst>
          </p:nvPr>
        </p:nvGraphicFramePr>
        <p:xfrm>
          <a:off x="8555314" y="1889425"/>
          <a:ext cx="3493280" cy="556078"/>
        </p:xfrm>
        <a:graphic>
          <a:graphicData uri="http://schemas.openxmlformats.org/drawingml/2006/table">
            <a:tbl>
              <a:tblPr firstRow="1" bandRow="1">
                <a:tableStyleId>{5C22544A-7EE6-4342-B048-85BDC9FD1C3A}</a:tableStyleId>
              </a:tblPr>
              <a:tblGrid>
                <a:gridCol w="873320">
                  <a:extLst>
                    <a:ext uri="{9D8B030D-6E8A-4147-A177-3AD203B41FA5}">
                      <a16:colId xmlns:a16="http://schemas.microsoft.com/office/drawing/2014/main" val="26333301"/>
                    </a:ext>
                  </a:extLst>
                </a:gridCol>
                <a:gridCol w="873320">
                  <a:extLst>
                    <a:ext uri="{9D8B030D-6E8A-4147-A177-3AD203B41FA5}">
                      <a16:colId xmlns:a16="http://schemas.microsoft.com/office/drawing/2014/main" val="2411318646"/>
                    </a:ext>
                  </a:extLst>
                </a:gridCol>
                <a:gridCol w="873320">
                  <a:extLst>
                    <a:ext uri="{9D8B030D-6E8A-4147-A177-3AD203B41FA5}">
                      <a16:colId xmlns:a16="http://schemas.microsoft.com/office/drawing/2014/main" val="716865889"/>
                    </a:ext>
                  </a:extLst>
                </a:gridCol>
                <a:gridCol w="873320">
                  <a:extLst>
                    <a:ext uri="{9D8B030D-6E8A-4147-A177-3AD203B41FA5}">
                      <a16:colId xmlns:a16="http://schemas.microsoft.com/office/drawing/2014/main" val="2871504570"/>
                    </a:ext>
                  </a:extLst>
                </a:gridCol>
              </a:tblGrid>
              <a:tr h="278039">
                <a:tc>
                  <a:txBody>
                    <a:bodyPr/>
                    <a:lstStyle/>
                    <a:p>
                      <a:pPr algn="ctr"/>
                      <a:r>
                        <a:rPr lang="en-CA" sz="1200" b="0" dirty="0">
                          <a:solidFill>
                            <a:schemeClr val="bg1"/>
                          </a:solidFill>
                        </a:rPr>
                        <a:t>18 – 29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30 – 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45 – 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60+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rgbClr val="FF0000"/>
                          </a:solidFill>
                        </a:rPr>
                        <a:t>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51%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57%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cxnSp>
        <p:nvCxnSpPr>
          <p:cNvPr id="9" name="Straight Arrow Connector 8">
            <a:extLst>
              <a:ext uri="{FF2B5EF4-FFF2-40B4-BE49-F238E27FC236}">
                <a16:creationId xmlns:a16="http://schemas.microsoft.com/office/drawing/2014/main" id="{84E55862-D6F1-C589-6511-BB0822012B56}"/>
              </a:ext>
            </a:extLst>
          </p:cNvPr>
          <p:cNvCxnSpPr>
            <a:cxnSpLocks/>
          </p:cNvCxnSpPr>
          <p:nvPr/>
        </p:nvCxnSpPr>
        <p:spPr>
          <a:xfrm>
            <a:off x="7823870" y="2548148"/>
            <a:ext cx="54610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0" name="Table 15">
            <a:extLst>
              <a:ext uri="{FF2B5EF4-FFF2-40B4-BE49-F238E27FC236}">
                <a16:creationId xmlns:a16="http://schemas.microsoft.com/office/drawing/2014/main" id="{F0A2F377-2E72-5AA0-C554-1AB95B0FF2C5}"/>
              </a:ext>
            </a:extLst>
          </p:cNvPr>
          <p:cNvGraphicFramePr>
            <a:graphicFrameLocks noGrp="1"/>
          </p:cNvGraphicFramePr>
          <p:nvPr>
            <p:extLst>
              <p:ext uri="{D42A27DB-BD31-4B8C-83A1-F6EECF244321}">
                <p14:modId xmlns:p14="http://schemas.microsoft.com/office/powerpoint/2010/main" val="709388677"/>
              </p:ext>
            </p:extLst>
          </p:nvPr>
        </p:nvGraphicFramePr>
        <p:xfrm>
          <a:off x="9243605" y="2743985"/>
          <a:ext cx="2116698" cy="556078"/>
        </p:xfrm>
        <a:graphic>
          <a:graphicData uri="http://schemas.openxmlformats.org/drawingml/2006/table">
            <a:tbl>
              <a:tblPr firstRow="1" bandRow="1">
                <a:tableStyleId>{5C22544A-7EE6-4342-B048-85BDC9FD1C3A}</a:tableStyleId>
              </a:tblPr>
              <a:tblGrid>
                <a:gridCol w="1058349">
                  <a:extLst>
                    <a:ext uri="{9D8B030D-6E8A-4147-A177-3AD203B41FA5}">
                      <a16:colId xmlns:a16="http://schemas.microsoft.com/office/drawing/2014/main" val="26333301"/>
                    </a:ext>
                  </a:extLst>
                </a:gridCol>
                <a:gridCol w="1058349">
                  <a:extLst>
                    <a:ext uri="{9D8B030D-6E8A-4147-A177-3AD203B41FA5}">
                      <a16:colId xmlns:a16="http://schemas.microsoft.com/office/drawing/2014/main" val="2411318646"/>
                    </a:ext>
                  </a:extLst>
                </a:gridCol>
              </a:tblGrid>
              <a:tr h="278039">
                <a:tc>
                  <a:txBody>
                    <a:bodyPr/>
                    <a:lstStyle/>
                    <a:p>
                      <a:pPr algn="ctr"/>
                      <a:r>
                        <a:rPr lang="en-CA" sz="1200" b="0" dirty="0">
                          <a:solidFill>
                            <a:schemeClr val="bg1"/>
                          </a:solidFill>
                        </a:rPr>
                        <a:t>Male</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Female</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rgbClr val="FF0000"/>
                          </a:solidFill>
                        </a:rPr>
                        <a:t>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63%</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sp>
        <p:nvSpPr>
          <p:cNvPr id="11" name="TextBox 10">
            <a:extLst>
              <a:ext uri="{FF2B5EF4-FFF2-40B4-BE49-F238E27FC236}">
                <a16:creationId xmlns:a16="http://schemas.microsoft.com/office/drawing/2014/main" id="{C88ED7A3-FCDA-1B10-76EA-4C014F573836}"/>
              </a:ext>
            </a:extLst>
          </p:cNvPr>
          <p:cNvSpPr txBox="1"/>
          <p:nvPr/>
        </p:nvSpPr>
        <p:spPr>
          <a:xfrm>
            <a:off x="6357768" y="4658126"/>
            <a:ext cx="1811964" cy="954107"/>
          </a:xfrm>
          <a:prstGeom prst="rect">
            <a:avLst/>
          </a:prstGeom>
          <a:noFill/>
        </p:spPr>
        <p:txBody>
          <a:bodyPr wrap="square" rtlCol="0">
            <a:spAutoFit/>
          </a:bodyPr>
          <a:lstStyle/>
          <a:p>
            <a:pPr algn="ctr"/>
            <a:r>
              <a:rPr lang="en-CA" sz="2400" b="1" dirty="0">
                <a:solidFill>
                  <a:schemeClr val="tx2"/>
                </a:solidFill>
              </a:rPr>
              <a:t>13%</a:t>
            </a:r>
          </a:p>
          <a:p>
            <a:pPr algn="ctr"/>
            <a:r>
              <a:rPr lang="en-CA" sz="1600" b="1" dirty="0"/>
              <a:t>In-depth understanding</a:t>
            </a:r>
          </a:p>
        </p:txBody>
      </p:sp>
      <p:sp>
        <p:nvSpPr>
          <p:cNvPr id="12" name="Right Bracket 11">
            <a:extLst>
              <a:ext uri="{FF2B5EF4-FFF2-40B4-BE49-F238E27FC236}">
                <a16:creationId xmlns:a16="http://schemas.microsoft.com/office/drawing/2014/main" id="{6F6D89FD-370C-E1AF-081E-D9A6B1168F6C}"/>
              </a:ext>
            </a:extLst>
          </p:cNvPr>
          <p:cNvSpPr/>
          <p:nvPr/>
        </p:nvSpPr>
        <p:spPr>
          <a:xfrm>
            <a:off x="6312534" y="4347430"/>
            <a:ext cx="141584" cy="156480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558448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When comparing electric vehicles to gas vehicles, which of the statements is true regarding the risk of fire incidents?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Risk of fire incidents in EVs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180283766"/>
              </p:ext>
            </p:extLst>
          </p:nvPr>
        </p:nvGraphicFramePr>
        <p:xfrm>
          <a:off x="349757" y="1722438"/>
          <a:ext cx="9653588"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5567631" y="2194672"/>
            <a:ext cx="1811964" cy="338554"/>
          </a:xfrm>
          <a:prstGeom prst="rect">
            <a:avLst/>
          </a:prstGeom>
          <a:noFill/>
        </p:spPr>
        <p:txBody>
          <a:bodyPr wrap="square" rtlCol="0">
            <a:spAutoFit/>
          </a:bodyPr>
          <a:lstStyle/>
          <a:p>
            <a:pPr algn="ctr"/>
            <a:r>
              <a:rPr lang="en-CA" sz="1600" b="1" dirty="0">
                <a:solidFill>
                  <a:schemeClr val="tx2"/>
                </a:solidFill>
              </a:rPr>
              <a:t>Correct answer</a:t>
            </a:r>
          </a:p>
        </p:txBody>
      </p:sp>
      <p:sp>
        <p:nvSpPr>
          <p:cNvPr id="2" name="Rectangle: Rounded Corners 1">
            <a:extLst>
              <a:ext uri="{FF2B5EF4-FFF2-40B4-BE49-F238E27FC236}">
                <a16:creationId xmlns:a16="http://schemas.microsoft.com/office/drawing/2014/main" id="{61C56C17-2A51-B218-5F12-B3BB24F07E82}"/>
              </a:ext>
            </a:extLst>
          </p:cNvPr>
          <p:cNvSpPr/>
          <p:nvPr/>
        </p:nvSpPr>
        <p:spPr>
          <a:xfrm>
            <a:off x="349756" y="1866713"/>
            <a:ext cx="7325726" cy="99447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8" name="Table 15">
            <a:extLst>
              <a:ext uri="{FF2B5EF4-FFF2-40B4-BE49-F238E27FC236}">
                <a16:creationId xmlns:a16="http://schemas.microsoft.com/office/drawing/2014/main" id="{8F3017B6-60EB-CAAE-B84A-3A7259CBA2DE}"/>
              </a:ext>
            </a:extLst>
          </p:cNvPr>
          <p:cNvGraphicFramePr>
            <a:graphicFrameLocks noGrp="1"/>
          </p:cNvGraphicFramePr>
          <p:nvPr>
            <p:extLst>
              <p:ext uri="{D42A27DB-BD31-4B8C-83A1-F6EECF244321}">
                <p14:modId xmlns:p14="http://schemas.microsoft.com/office/powerpoint/2010/main" val="1478308978"/>
              </p:ext>
            </p:extLst>
          </p:nvPr>
        </p:nvGraphicFramePr>
        <p:xfrm>
          <a:off x="8518358" y="2061965"/>
          <a:ext cx="3493280" cy="556078"/>
        </p:xfrm>
        <a:graphic>
          <a:graphicData uri="http://schemas.openxmlformats.org/drawingml/2006/table">
            <a:tbl>
              <a:tblPr firstRow="1" bandRow="1">
                <a:tableStyleId>{5C22544A-7EE6-4342-B048-85BDC9FD1C3A}</a:tableStyleId>
              </a:tblPr>
              <a:tblGrid>
                <a:gridCol w="873320">
                  <a:extLst>
                    <a:ext uri="{9D8B030D-6E8A-4147-A177-3AD203B41FA5}">
                      <a16:colId xmlns:a16="http://schemas.microsoft.com/office/drawing/2014/main" val="26333301"/>
                    </a:ext>
                  </a:extLst>
                </a:gridCol>
                <a:gridCol w="873320">
                  <a:extLst>
                    <a:ext uri="{9D8B030D-6E8A-4147-A177-3AD203B41FA5}">
                      <a16:colId xmlns:a16="http://schemas.microsoft.com/office/drawing/2014/main" val="2411318646"/>
                    </a:ext>
                  </a:extLst>
                </a:gridCol>
                <a:gridCol w="873320">
                  <a:extLst>
                    <a:ext uri="{9D8B030D-6E8A-4147-A177-3AD203B41FA5}">
                      <a16:colId xmlns:a16="http://schemas.microsoft.com/office/drawing/2014/main" val="716865889"/>
                    </a:ext>
                  </a:extLst>
                </a:gridCol>
                <a:gridCol w="873320">
                  <a:extLst>
                    <a:ext uri="{9D8B030D-6E8A-4147-A177-3AD203B41FA5}">
                      <a16:colId xmlns:a16="http://schemas.microsoft.com/office/drawing/2014/main" val="2871504570"/>
                    </a:ext>
                  </a:extLst>
                </a:gridCol>
              </a:tblGrid>
              <a:tr h="278039">
                <a:tc>
                  <a:txBody>
                    <a:bodyPr/>
                    <a:lstStyle/>
                    <a:p>
                      <a:pPr algn="ctr"/>
                      <a:r>
                        <a:rPr lang="en-CA" sz="1200" b="0" dirty="0">
                          <a:solidFill>
                            <a:schemeClr val="bg1"/>
                          </a:solidFill>
                        </a:rPr>
                        <a:t>18 – 29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30 – 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45 – 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60+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tx2"/>
                          </a:solidFill>
                        </a:rPr>
                        <a:t>28%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18%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11%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11%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cxnSp>
        <p:nvCxnSpPr>
          <p:cNvPr id="10" name="Straight Arrow Connector 9">
            <a:extLst>
              <a:ext uri="{FF2B5EF4-FFF2-40B4-BE49-F238E27FC236}">
                <a16:creationId xmlns:a16="http://schemas.microsoft.com/office/drawing/2014/main" id="{832B653D-C427-8265-CF4F-9369FAE34B89}"/>
              </a:ext>
            </a:extLst>
          </p:cNvPr>
          <p:cNvCxnSpPr>
            <a:cxnSpLocks/>
          </p:cNvCxnSpPr>
          <p:nvPr/>
        </p:nvCxnSpPr>
        <p:spPr>
          <a:xfrm>
            <a:off x="7823870" y="2307514"/>
            <a:ext cx="54610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3" name="Table 15">
            <a:extLst>
              <a:ext uri="{FF2B5EF4-FFF2-40B4-BE49-F238E27FC236}">
                <a16:creationId xmlns:a16="http://schemas.microsoft.com/office/drawing/2014/main" id="{03597F71-D241-BF0B-DE73-3E4E31F49DDC}"/>
              </a:ext>
            </a:extLst>
          </p:cNvPr>
          <p:cNvGraphicFramePr>
            <a:graphicFrameLocks noGrp="1"/>
          </p:cNvGraphicFramePr>
          <p:nvPr>
            <p:extLst>
              <p:ext uri="{D42A27DB-BD31-4B8C-83A1-F6EECF244321}">
                <p14:modId xmlns:p14="http://schemas.microsoft.com/office/powerpoint/2010/main" val="3267316069"/>
              </p:ext>
            </p:extLst>
          </p:nvPr>
        </p:nvGraphicFramePr>
        <p:xfrm>
          <a:off x="8518358" y="5011668"/>
          <a:ext cx="3493280" cy="556078"/>
        </p:xfrm>
        <a:graphic>
          <a:graphicData uri="http://schemas.openxmlformats.org/drawingml/2006/table">
            <a:tbl>
              <a:tblPr firstRow="1" bandRow="1">
                <a:tableStyleId>{5C22544A-7EE6-4342-B048-85BDC9FD1C3A}</a:tableStyleId>
              </a:tblPr>
              <a:tblGrid>
                <a:gridCol w="873320">
                  <a:extLst>
                    <a:ext uri="{9D8B030D-6E8A-4147-A177-3AD203B41FA5}">
                      <a16:colId xmlns:a16="http://schemas.microsoft.com/office/drawing/2014/main" val="26333301"/>
                    </a:ext>
                  </a:extLst>
                </a:gridCol>
                <a:gridCol w="873320">
                  <a:extLst>
                    <a:ext uri="{9D8B030D-6E8A-4147-A177-3AD203B41FA5}">
                      <a16:colId xmlns:a16="http://schemas.microsoft.com/office/drawing/2014/main" val="2411318646"/>
                    </a:ext>
                  </a:extLst>
                </a:gridCol>
                <a:gridCol w="873320">
                  <a:extLst>
                    <a:ext uri="{9D8B030D-6E8A-4147-A177-3AD203B41FA5}">
                      <a16:colId xmlns:a16="http://schemas.microsoft.com/office/drawing/2014/main" val="716865889"/>
                    </a:ext>
                  </a:extLst>
                </a:gridCol>
                <a:gridCol w="873320">
                  <a:extLst>
                    <a:ext uri="{9D8B030D-6E8A-4147-A177-3AD203B41FA5}">
                      <a16:colId xmlns:a16="http://schemas.microsoft.com/office/drawing/2014/main" val="2871504570"/>
                    </a:ext>
                  </a:extLst>
                </a:gridCol>
              </a:tblGrid>
              <a:tr h="278039">
                <a:tc>
                  <a:txBody>
                    <a:bodyPr/>
                    <a:lstStyle/>
                    <a:p>
                      <a:pPr algn="ctr"/>
                      <a:r>
                        <a:rPr lang="en-CA" sz="1200" b="0" dirty="0">
                          <a:solidFill>
                            <a:schemeClr val="bg1"/>
                          </a:solidFill>
                        </a:rPr>
                        <a:t>18 – 29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30 – 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45 – 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60+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rgbClr val="FF0000"/>
                          </a:solidFill>
                        </a:rPr>
                        <a:t>18%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22%</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31%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35%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cxnSp>
        <p:nvCxnSpPr>
          <p:cNvPr id="14" name="Straight Arrow Connector 13">
            <a:extLst>
              <a:ext uri="{FF2B5EF4-FFF2-40B4-BE49-F238E27FC236}">
                <a16:creationId xmlns:a16="http://schemas.microsoft.com/office/drawing/2014/main" id="{2A17D25C-A500-B1D1-9C46-179274E0B422}"/>
              </a:ext>
            </a:extLst>
          </p:cNvPr>
          <p:cNvCxnSpPr>
            <a:cxnSpLocks/>
          </p:cNvCxnSpPr>
          <p:nvPr/>
        </p:nvCxnSpPr>
        <p:spPr>
          <a:xfrm>
            <a:off x="6096000" y="5257217"/>
            <a:ext cx="227397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85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What is the average range of most new electric vehicles?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Average range of new EVs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4116415450"/>
              </p:ext>
            </p:extLst>
          </p:nvPr>
        </p:nvGraphicFramePr>
        <p:xfrm>
          <a:off x="-348079" y="1722438"/>
          <a:ext cx="9653588"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91D6CA2-F38B-6829-64AC-9E8CA346004C}"/>
              </a:ext>
            </a:extLst>
          </p:cNvPr>
          <p:cNvSpPr txBox="1"/>
          <p:nvPr/>
        </p:nvSpPr>
        <p:spPr>
          <a:xfrm>
            <a:off x="5880452" y="4468646"/>
            <a:ext cx="1811964" cy="338554"/>
          </a:xfrm>
          <a:prstGeom prst="rect">
            <a:avLst/>
          </a:prstGeom>
          <a:noFill/>
        </p:spPr>
        <p:txBody>
          <a:bodyPr wrap="square" rtlCol="0">
            <a:spAutoFit/>
          </a:bodyPr>
          <a:lstStyle/>
          <a:p>
            <a:pPr algn="ctr"/>
            <a:r>
              <a:rPr lang="en-CA" sz="1600" b="1" dirty="0">
                <a:solidFill>
                  <a:schemeClr val="tx2"/>
                </a:solidFill>
              </a:rPr>
              <a:t>Correct answer</a:t>
            </a:r>
          </a:p>
        </p:txBody>
      </p:sp>
      <p:sp>
        <p:nvSpPr>
          <p:cNvPr id="9" name="Rectangle: Rounded Corners 8">
            <a:extLst>
              <a:ext uri="{FF2B5EF4-FFF2-40B4-BE49-F238E27FC236}">
                <a16:creationId xmlns:a16="http://schemas.microsoft.com/office/drawing/2014/main" id="{201B18D0-C0D7-5E92-D77A-E00ED91A907A}"/>
              </a:ext>
            </a:extLst>
          </p:cNvPr>
          <p:cNvSpPr/>
          <p:nvPr/>
        </p:nvSpPr>
        <p:spPr>
          <a:xfrm>
            <a:off x="385006" y="4259179"/>
            <a:ext cx="7435516" cy="75799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06172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In June 2023, what was the average purchase price for a new passenger vehicle (e g , car, SUV, pickup truck, minivan) in Canada, according to Auto Trader?</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Average purchase price for a new passenger vehicle in Canada</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1517154699"/>
              </p:ext>
            </p:extLst>
          </p:nvPr>
        </p:nvGraphicFramePr>
        <p:xfrm>
          <a:off x="349757" y="1722438"/>
          <a:ext cx="9653588"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5098398" y="4477723"/>
            <a:ext cx="1811964" cy="338554"/>
          </a:xfrm>
          <a:prstGeom prst="rect">
            <a:avLst/>
          </a:prstGeom>
          <a:noFill/>
        </p:spPr>
        <p:txBody>
          <a:bodyPr wrap="square" rtlCol="0">
            <a:spAutoFit/>
          </a:bodyPr>
          <a:lstStyle/>
          <a:p>
            <a:pPr algn="ctr"/>
            <a:r>
              <a:rPr lang="en-CA" sz="1600" b="1" dirty="0">
                <a:solidFill>
                  <a:schemeClr val="tx2"/>
                </a:solidFill>
              </a:rPr>
              <a:t>Correct answer</a:t>
            </a:r>
          </a:p>
        </p:txBody>
      </p:sp>
      <p:sp>
        <p:nvSpPr>
          <p:cNvPr id="2" name="Rectangle: Rounded Corners 1">
            <a:extLst>
              <a:ext uri="{FF2B5EF4-FFF2-40B4-BE49-F238E27FC236}">
                <a16:creationId xmlns:a16="http://schemas.microsoft.com/office/drawing/2014/main" id="{61C56C17-2A51-B218-5F12-B3BB24F07E82}"/>
              </a:ext>
            </a:extLst>
          </p:cNvPr>
          <p:cNvSpPr/>
          <p:nvPr/>
        </p:nvSpPr>
        <p:spPr>
          <a:xfrm>
            <a:off x="349756" y="4253435"/>
            <a:ext cx="6784970" cy="78461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a:extLst>
              <a:ext uri="{FF2B5EF4-FFF2-40B4-BE49-F238E27FC236}">
                <a16:creationId xmlns:a16="http://schemas.microsoft.com/office/drawing/2014/main" id="{A73653DB-EDE9-ECD9-9CF9-B19CB55BAB4A}"/>
              </a:ext>
            </a:extLst>
          </p:cNvPr>
          <p:cNvCxnSpPr>
            <a:cxnSpLocks/>
          </p:cNvCxnSpPr>
          <p:nvPr/>
        </p:nvCxnSpPr>
        <p:spPr>
          <a:xfrm>
            <a:off x="6641432" y="3859594"/>
            <a:ext cx="1716504"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9" name="Table 15">
            <a:extLst>
              <a:ext uri="{FF2B5EF4-FFF2-40B4-BE49-F238E27FC236}">
                <a16:creationId xmlns:a16="http://schemas.microsoft.com/office/drawing/2014/main" id="{CB9CF5A3-01B2-4A08-4377-A4AC1C459938}"/>
              </a:ext>
            </a:extLst>
          </p:cNvPr>
          <p:cNvGraphicFramePr>
            <a:graphicFrameLocks noGrp="1"/>
          </p:cNvGraphicFramePr>
          <p:nvPr>
            <p:extLst>
              <p:ext uri="{D42A27DB-BD31-4B8C-83A1-F6EECF244321}">
                <p14:modId xmlns:p14="http://schemas.microsoft.com/office/powerpoint/2010/main" val="636154181"/>
              </p:ext>
            </p:extLst>
          </p:nvPr>
        </p:nvGraphicFramePr>
        <p:xfrm>
          <a:off x="8555314" y="3581555"/>
          <a:ext cx="3493278" cy="556078"/>
        </p:xfrm>
        <a:graphic>
          <a:graphicData uri="http://schemas.openxmlformats.org/drawingml/2006/table">
            <a:tbl>
              <a:tblPr firstRow="1" bandRow="1">
                <a:tableStyleId>{5C22544A-7EE6-4342-B048-85BDC9FD1C3A}</a:tableStyleId>
              </a:tblPr>
              <a:tblGrid>
                <a:gridCol w="582213">
                  <a:extLst>
                    <a:ext uri="{9D8B030D-6E8A-4147-A177-3AD203B41FA5}">
                      <a16:colId xmlns:a16="http://schemas.microsoft.com/office/drawing/2014/main" val="26333301"/>
                    </a:ext>
                  </a:extLst>
                </a:gridCol>
                <a:gridCol w="582213">
                  <a:extLst>
                    <a:ext uri="{9D8B030D-6E8A-4147-A177-3AD203B41FA5}">
                      <a16:colId xmlns:a16="http://schemas.microsoft.com/office/drawing/2014/main" val="2411318646"/>
                    </a:ext>
                  </a:extLst>
                </a:gridCol>
                <a:gridCol w="582213">
                  <a:extLst>
                    <a:ext uri="{9D8B030D-6E8A-4147-A177-3AD203B41FA5}">
                      <a16:colId xmlns:a16="http://schemas.microsoft.com/office/drawing/2014/main" val="716865889"/>
                    </a:ext>
                  </a:extLst>
                </a:gridCol>
                <a:gridCol w="582213">
                  <a:extLst>
                    <a:ext uri="{9D8B030D-6E8A-4147-A177-3AD203B41FA5}">
                      <a16:colId xmlns:a16="http://schemas.microsoft.com/office/drawing/2014/main" val="2871504570"/>
                    </a:ext>
                  </a:extLst>
                </a:gridCol>
                <a:gridCol w="582213">
                  <a:extLst>
                    <a:ext uri="{9D8B030D-6E8A-4147-A177-3AD203B41FA5}">
                      <a16:colId xmlns:a16="http://schemas.microsoft.com/office/drawing/2014/main" val="1306512570"/>
                    </a:ext>
                  </a:extLst>
                </a:gridCol>
                <a:gridCol w="582213">
                  <a:extLst>
                    <a:ext uri="{9D8B030D-6E8A-4147-A177-3AD203B41FA5}">
                      <a16:colId xmlns:a16="http://schemas.microsoft.com/office/drawing/2014/main" val="1927474705"/>
                    </a:ext>
                  </a:extLst>
                </a:gridCol>
              </a:tblGrid>
              <a:tr h="278039">
                <a:tc>
                  <a:txBody>
                    <a:bodyPr/>
                    <a:lstStyle/>
                    <a:p>
                      <a:pPr algn="ctr"/>
                      <a:r>
                        <a:rPr lang="en-US" sz="1200" b="0" dirty="0">
                          <a:solidFill>
                            <a:schemeClr val="bg1"/>
                          </a:solidFill>
                        </a:rPr>
                        <a:t>BC</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AB</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SK/MB</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ON</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QC</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ATL</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tx2"/>
                          </a:solidFill>
                        </a:rPr>
                        <a:t>37%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33%</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30%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27%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36%</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20%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cxnSp>
        <p:nvCxnSpPr>
          <p:cNvPr id="13" name="Straight Arrow Connector 12">
            <a:extLst>
              <a:ext uri="{FF2B5EF4-FFF2-40B4-BE49-F238E27FC236}">
                <a16:creationId xmlns:a16="http://schemas.microsoft.com/office/drawing/2014/main" id="{832D2AA1-6443-4AF5-3DA2-088B5A616D80}"/>
              </a:ext>
            </a:extLst>
          </p:cNvPr>
          <p:cNvCxnSpPr>
            <a:cxnSpLocks/>
          </p:cNvCxnSpPr>
          <p:nvPr/>
        </p:nvCxnSpPr>
        <p:spPr>
          <a:xfrm>
            <a:off x="6641432" y="3099843"/>
            <a:ext cx="1716504"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4" name="Table 15">
            <a:extLst>
              <a:ext uri="{FF2B5EF4-FFF2-40B4-BE49-F238E27FC236}">
                <a16:creationId xmlns:a16="http://schemas.microsoft.com/office/drawing/2014/main" id="{4F5423E9-C137-401F-4618-5FE3EF6E3B4D}"/>
              </a:ext>
            </a:extLst>
          </p:cNvPr>
          <p:cNvGraphicFramePr>
            <a:graphicFrameLocks noGrp="1"/>
          </p:cNvGraphicFramePr>
          <p:nvPr>
            <p:extLst>
              <p:ext uri="{D42A27DB-BD31-4B8C-83A1-F6EECF244321}">
                <p14:modId xmlns:p14="http://schemas.microsoft.com/office/powerpoint/2010/main" val="584804822"/>
              </p:ext>
            </p:extLst>
          </p:nvPr>
        </p:nvGraphicFramePr>
        <p:xfrm>
          <a:off x="8555314" y="2821804"/>
          <a:ext cx="3493278" cy="556078"/>
        </p:xfrm>
        <a:graphic>
          <a:graphicData uri="http://schemas.openxmlformats.org/drawingml/2006/table">
            <a:tbl>
              <a:tblPr firstRow="1" bandRow="1">
                <a:tableStyleId>{5C22544A-7EE6-4342-B048-85BDC9FD1C3A}</a:tableStyleId>
              </a:tblPr>
              <a:tblGrid>
                <a:gridCol w="582213">
                  <a:extLst>
                    <a:ext uri="{9D8B030D-6E8A-4147-A177-3AD203B41FA5}">
                      <a16:colId xmlns:a16="http://schemas.microsoft.com/office/drawing/2014/main" val="26333301"/>
                    </a:ext>
                  </a:extLst>
                </a:gridCol>
                <a:gridCol w="582213">
                  <a:extLst>
                    <a:ext uri="{9D8B030D-6E8A-4147-A177-3AD203B41FA5}">
                      <a16:colId xmlns:a16="http://schemas.microsoft.com/office/drawing/2014/main" val="2411318646"/>
                    </a:ext>
                  </a:extLst>
                </a:gridCol>
                <a:gridCol w="582213">
                  <a:extLst>
                    <a:ext uri="{9D8B030D-6E8A-4147-A177-3AD203B41FA5}">
                      <a16:colId xmlns:a16="http://schemas.microsoft.com/office/drawing/2014/main" val="716865889"/>
                    </a:ext>
                  </a:extLst>
                </a:gridCol>
                <a:gridCol w="582213">
                  <a:extLst>
                    <a:ext uri="{9D8B030D-6E8A-4147-A177-3AD203B41FA5}">
                      <a16:colId xmlns:a16="http://schemas.microsoft.com/office/drawing/2014/main" val="2871504570"/>
                    </a:ext>
                  </a:extLst>
                </a:gridCol>
                <a:gridCol w="582213">
                  <a:extLst>
                    <a:ext uri="{9D8B030D-6E8A-4147-A177-3AD203B41FA5}">
                      <a16:colId xmlns:a16="http://schemas.microsoft.com/office/drawing/2014/main" val="1306512570"/>
                    </a:ext>
                  </a:extLst>
                </a:gridCol>
                <a:gridCol w="582213">
                  <a:extLst>
                    <a:ext uri="{9D8B030D-6E8A-4147-A177-3AD203B41FA5}">
                      <a16:colId xmlns:a16="http://schemas.microsoft.com/office/drawing/2014/main" val="1927474705"/>
                    </a:ext>
                  </a:extLst>
                </a:gridCol>
              </a:tblGrid>
              <a:tr h="278039">
                <a:tc>
                  <a:txBody>
                    <a:bodyPr/>
                    <a:lstStyle/>
                    <a:p>
                      <a:pPr algn="ctr"/>
                      <a:r>
                        <a:rPr lang="en-US" sz="1200" b="0" dirty="0">
                          <a:solidFill>
                            <a:schemeClr val="bg1"/>
                          </a:solidFill>
                        </a:rPr>
                        <a:t>BC</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AB</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SK/MB</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ON</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QC</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ATL</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rgbClr val="FF0000"/>
                          </a:solidFill>
                        </a:rPr>
                        <a:t>32%</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28%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38%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40%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37%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49%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spTree>
    <p:extLst>
      <p:ext uri="{BB962C8B-B14F-4D97-AF65-F5344CB8AC3E}">
        <p14:creationId xmlns:p14="http://schemas.microsoft.com/office/powerpoint/2010/main" val="3724999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398383"/>
            <a:ext cx="10554206" cy="461665"/>
          </a:xfrm>
        </p:spPr>
        <p:txBody>
          <a:bodyPr/>
          <a:lstStyle/>
          <a:p>
            <a:r>
              <a:rPr lang="en-US" dirty="0"/>
              <a:t>In 2023, how many new electric and plug-in hybrid vehicle models are available below the average selling price of a new vehicle in Canada, when including the federal rebate?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Number of EV models available below the average purchase price of a new passenger vehicle in Canada</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932611432"/>
              </p:ext>
            </p:extLst>
          </p:nvPr>
        </p:nvGraphicFramePr>
        <p:xfrm>
          <a:off x="-1033877" y="1722438"/>
          <a:ext cx="9653588"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4183998" y="5291829"/>
            <a:ext cx="1811964" cy="338554"/>
          </a:xfrm>
          <a:prstGeom prst="rect">
            <a:avLst/>
          </a:prstGeom>
          <a:noFill/>
        </p:spPr>
        <p:txBody>
          <a:bodyPr wrap="square" rtlCol="0">
            <a:spAutoFit/>
          </a:bodyPr>
          <a:lstStyle/>
          <a:p>
            <a:pPr algn="ctr"/>
            <a:r>
              <a:rPr lang="en-CA" sz="1600" b="1" dirty="0">
                <a:solidFill>
                  <a:schemeClr val="tx2"/>
                </a:solidFill>
              </a:rPr>
              <a:t>Correct answer</a:t>
            </a:r>
          </a:p>
        </p:txBody>
      </p:sp>
      <p:sp>
        <p:nvSpPr>
          <p:cNvPr id="2" name="Rectangle: Rounded Corners 1">
            <a:extLst>
              <a:ext uri="{FF2B5EF4-FFF2-40B4-BE49-F238E27FC236}">
                <a16:creationId xmlns:a16="http://schemas.microsoft.com/office/drawing/2014/main" id="{61C56C17-2A51-B218-5F12-B3BB24F07E82}"/>
              </a:ext>
            </a:extLst>
          </p:cNvPr>
          <p:cNvSpPr/>
          <p:nvPr/>
        </p:nvSpPr>
        <p:spPr>
          <a:xfrm>
            <a:off x="770437" y="5067541"/>
            <a:ext cx="5449888" cy="78461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8" name="Table 15">
            <a:extLst>
              <a:ext uri="{FF2B5EF4-FFF2-40B4-BE49-F238E27FC236}">
                <a16:creationId xmlns:a16="http://schemas.microsoft.com/office/drawing/2014/main" id="{67483A2A-B665-3434-CA06-FA8CAA044A7F}"/>
              </a:ext>
            </a:extLst>
          </p:cNvPr>
          <p:cNvGraphicFramePr>
            <a:graphicFrameLocks noGrp="1"/>
          </p:cNvGraphicFramePr>
          <p:nvPr>
            <p:extLst>
              <p:ext uri="{D42A27DB-BD31-4B8C-83A1-F6EECF244321}">
                <p14:modId xmlns:p14="http://schemas.microsoft.com/office/powerpoint/2010/main" val="2332778745"/>
              </p:ext>
            </p:extLst>
          </p:nvPr>
        </p:nvGraphicFramePr>
        <p:xfrm>
          <a:off x="7603957" y="3652104"/>
          <a:ext cx="3493280" cy="556078"/>
        </p:xfrm>
        <a:graphic>
          <a:graphicData uri="http://schemas.openxmlformats.org/drawingml/2006/table">
            <a:tbl>
              <a:tblPr firstRow="1" bandRow="1">
                <a:tableStyleId>{5C22544A-7EE6-4342-B048-85BDC9FD1C3A}</a:tableStyleId>
              </a:tblPr>
              <a:tblGrid>
                <a:gridCol w="873320">
                  <a:extLst>
                    <a:ext uri="{9D8B030D-6E8A-4147-A177-3AD203B41FA5}">
                      <a16:colId xmlns:a16="http://schemas.microsoft.com/office/drawing/2014/main" val="26333301"/>
                    </a:ext>
                  </a:extLst>
                </a:gridCol>
                <a:gridCol w="873320">
                  <a:extLst>
                    <a:ext uri="{9D8B030D-6E8A-4147-A177-3AD203B41FA5}">
                      <a16:colId xmlns:a16="http://schemas.microsoft.com/office/drawing/2014/main" val="2411318646"/>
                    </a:ext>
                  </a:extLst>
                </a:gridCol>
                <a:gridCol w="873320">
                  <a:extLst>
                    <a:ext uri="{9D8B030D-6E8A-4147-A177-3AD203B41FA5}">
                      <a16:colId xmlns:a16="http://schemas.microsoft.com/office/drawing/2014/main" val="716865889"/>
                    </a:ext>
                  </a:extLst>
                </a:gridCol>
                <a:gridCol w="873320">
                  <a:extLst>
                    <a:ext uri="{9D8B030D-6E8A-4147-A177-3AD203B41FA5}">
                      <a16:colId xmlns:a16="http://schemas.microsoft.com/office/drawing/2014/main" val="2871504570"/>
                    </a:ext>
                  </a:extLst>
                </a:gridCol>
              </a:tblGrid>
              <a:tr h="278039">
                <a:tc>
                  <a:txBody>
                    <a:bodyPr/>
                    <a:lstStyle/>
                    <a:p>
                      <a:pPr algn="ctr"/>
                      <a:r>
                        <a:rPr lang="en-CA" sz="1200" b="0" dirty="0">
                          <a:solidFill>
                            <a:schemeClr val="bg1"/>
                          </a:solidFill>
                        </a:rPr>
                        <a:t>18 – 29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30 – 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45 – 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60+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tx2"/>
                          </a:solidFill>
                        </a:rPr>
                        <a:t>36%</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25%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23%</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rgbClr val="FF0000"/>
                          </a:solidFill>
                        </a:rPr>
                        <a:t>18%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cxnSp>
        <p:nvCxnSpPr>
          <p:cNvPr id="9" name="Straight Arrow Connector 8">
            <a:extLst>
              <a:ext uri="{FF2B5EF4-FFF2-40B4-BE49-F238E27FC236}">
                <a16:creationId xmlns:a16="http://schemas.microsoft.com/office/drawing/2014/main" id="{C73BC9E9-BA4C-A654-323B-2B52906A4F4F}"/>
              </a:ext>
            </a:extLst>
          </p:cNvPr>
          <p:cNvCxnSpPr>
            <a:cxnSpLocks/>
          </p:cNvCxnSpPr>
          <p:nvPr/>
        </p:nvCxnSpPr>
        <p:spPr>
          <a:xfrm>
            <a:off x="5181599" y="3897653"/>
            <a:ext cx="227397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0" name="Table 15">
            <a:extLst>
              <a:ext uri="{FF2B5EF4-FFF2-40B4-BE49-F238E27FC236}">
                <a16:creationId xmlns:a16="http://schemas.microsoft.com/office/drawing/2014/main" id="{7C454B44-33FD-BA8E-8AE0-3A8BAD987691}"/>
              </a:ext>
            </a:extLst>
          </p:cNvPr>
          <p:cNvGraphicFramePr>
            <a:graphicFrameLocks noGrp="1"/>
          </p:cNvGraphicFramePr>
          <p:nvPr>
            <p:extLst>
              <p:ext uri="{D42A27DB-BD31-4B8C-83A1-F6EECF244321}">
                <p14:modId xmlns:p14="http://schemas.microsoft.com/office/powerpoint/2010/main" val="2131971469"/>
              </p:ext>
            </p:extLst>
          </p:nvPr>
        </p:nvGraphicFramePr>
        <p:xfrm>
          <a:off x="7603957" y="2065900"/>
          <a:ext cx="3493280" cy="556078"/>
        </p:xfrm>
        <a:graphic>
          <a:graphicData uri="http://schemas.openxmlformats.org/drawingml/2006/table">
            <a:tbl>
              <a:tblPr firstRow="1" bandRow="1">
                <a:tableStyleId>{5C22544A-7EE6-4342-B048-85BDC9FD1C3A}</a:tableStyleId>
              </a:tblPr>
              <a:tblGrid>
                <a:gridCol w="873320">
                  <a:extLst>
                    <a:ext uri="{9D8B030D-6E8A-4147-A177-3AD203B41FA5}">
                      <a16:colId xmlns:a16="http://schemas.microsoft.com/office/drawing/2014/main" val="26333301"/>
                    </a:ext>
                  </a:extLst>
                </a:gridCol>
                <a:gridCol w="873320">
                  <a:extLst>
                    <a:ext uri="{9D8B030D-6E8A-4147-A177-3AD203B41FA5}">
                      <a16:colId xmlns:a16="http://schemas.microsoft.com/office/drawing/2014/main" val="2411318646"/>
                    </a:ext>
                  </a:extLst>
                </a:gridCol>
                <a:gridCol w="873320">
                  <a:extLst>
                    <a:ext uri="{9D8B030D-6E8A-4147-A177-3AD203B41FA5}">
                      <a16:colId xmlns:a16="http://schemas.microsoft.com/office/drawing/2014/main" val="716865889"/>
                    </a:ext>
                  </a:extLst>
                </a:gridCol>
                <a:gridCol w="873320">
                  <a:extLst>
                    <a:ext uri="{9D8B030D-6E8A-4147-A177-3AD203B41FA5}">
                      <a16:colId xmlns:a16="http://schemas.microsoft.com/office/drawing/2014/main" val="2871504570"/>
                    </a:ext>
                  </a:extLst>
                </a:gridCol>
              </a:tblGrid>
              <a:tr h="278039">
                <a:tc>
                  <a:txBody>
                    <a:bodyPr/>
                    <a:lstStyle/>
                    <a:p>
                      <a:pPr algn="ctr"/>
                      <a:r>
                        <a:rPr lang="en-CA" sz="1200" b="0" dirty="0">
                          <a:solidFill>
                            <a:schemeClr val="bg1"/>
                          </a:solidFill>
                        </a:rPr>
                        <a:t>18 – 29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30 – 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45 – 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60+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accent4"/>
                          </a:solidFill>
                        </a:rPr>
                        <a:t>21%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22%</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34%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40%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cxnSp>
        <p:nvCxnSpPr>
          <p:cNvPr id="11" name="Straight Arrow Connector 10">
            <a:extLst>
              <a:ext uri="{FF2B5EF4-FFF2-40B4-BE49-F238E27FC236}">
                <a16:creationId xmlns:a16="http://schemas.microsoft.com/office/drawing/2014/main" id="{757E7DAD-E9FF-A246-3EDA-8C51B1792E29}"/>
              </a:ext>
            </a:extLst>
          </p:cNvPr>
          <p:cNvCxnSpPr>
            <a:cxnSpLocks/>
          </p:cNvCxnSpPr>
          <p:nvPr/>
        </p:nvCxnSpPr>
        <p:spPr>
          <a:xfrm>
            <a:off x="5181599" y="2311449"/>
            <a:ext cx="227397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228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398383"/>
            <a:ext cx="10554206" cy="461665"/>
          </a:xfrm>
        </p:spPr>
        <p:txBody>
          <a:bodyPr/>
          <a:lstStyle/>
          <a:p>
            <a:r>
              <a:rPr lang="en-US" dirty="0"/>
              <a:t>At $1 50/L, a gas car that does 8L/100km will cost approximately $12 to drive 100km  When charging at home, how much will a comparable electric car cost to drive 100km in any of the 10 provinces?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Cost to drive 100km in an EV</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394063145"/>
              </p:ext>
            </p:extLst>
          </p:nvPr>
        </p:nvGraphicFramePr>
        <p:xfrm>
          <a:off x="195647" y="1722438"/>
          <a:ext cx="9653588"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5284285" y="2029489"/>
            <a:ext cx="1811964" cy="338554"/>
          </a:xfrm>
          <a:prstGeom prst="rect">
            <a:avLst/>
          </a:prstGeom>
          <a:noFill/>
        </p:spPr>
        <p:txBody>
          <a:bodyPr wrap="square" rtlCol="0">
            <a:spAutoFit/>
          </a:bodyPr>
          <a:lstStyle/>
          <a:p>
            <a:pPr algn="ctr"/>
            <a:r>
              <a:rPr lang="en-CA" sz="1600" b="1" dirty="0">
                <a:solidFill>
                  <a:schemeClr val="tx2"/>
                </a:solidFill>
              </a:rPr>
              <a:t>Correct answer</a:t>
            </a:r>
          </a:p>
        </p:txBody>
      </p:sp>
      <p:sp>
        <p:nvSpPr>
          <p:cNvPr id="2" name="Rectangle: Rounded Corners 1">
            <a:extLst>
              <a:ext uri="{FF2B5EF4-FFF2-40B4-BE49-F238E27FC236}">
                <a16:creationId xmlns:a16="http://schemas.microsoft.com/office/drawing/2014/main" id="{61C56C17-2A51-B218-5F12-B3BB24F07E82}"/>
              </a:ext>
            </a:extLst>
          </p:cNvPr>
          <p:cNvSpPr/>
          <p:nvPr/>
        </p:nvSpPr>
        <p:spPr>
          <a:xfrm>
            <a:off x="410969" y="1846495"/>
            <a:ext cx="6739848" cy="69022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a:extLst>
              <a:ext uri="{FF2B5EF4-FFF2-40B4-BE49-F238E27FC236}">
                <a16:creationId xmlns:a16="http://schemas.microsoft.com/office/drawing/2014/main" id="{4032A3D8-7544-C240-B7C6-8A5D51681E90}"/>
              </a:ext>
            </a:extLst>
          </p:cNvPr>
          <p:cNvCxnSpPr>
            <a:cxnSpLocks/>
          </p:cNvCxnSpPr>
          <p:nvPr/>
        </p:nvCxnSpPr>
        <p:spPr>
          <a:xfrm>
            <a:off x="7448764" y="2144348"/>
            <a:ext cx="909172"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9" name="Table 15">
            <a:extLst>
              <a:ext uri="{FF2B5EF4-FFF2-40B4-BE49-F238E27FC236}">
                <a16:creationId xmlns:a16="http://schemas.microsoft.com/office/drawing/2014/main" id="{7DA7B4E7-3EFC-644B-C632-797D222376B6}"/>
              </a:ext>
            </a:extLst>
          </p:cNvPr>
          <p:cNvGraphicFramePr>
            <a:graphicFrameLocks noGrp="1"/>
          </p:cNvGraphicFramePr>
          <p:nvPr>
            <p:extLst>
              <p:ext uri="{D42A27DB-BD31-4B8C-83A1-F6EECF244321}">
                <p14:modId xmlns:p14="http://schemas.microsoft.com/office/powerpoint/2010/main" val="797168118"/>
              </p:ext>
            </p:extLst>
          </p:nvPr>
        </p:nvGraphicFramePr>
        <p:xfrm>
          <a:off x="8555314" y="1516990"/>
          <a:ext cx="3493278" cy="556078"/>
        </p:xfrm>
        <a:graphic>
          <a:graphicData uri="http://schemas.openxmlformats.org/drawingml/2006/table">
            <a:tbl>
              <a:tblPr firstRow="1" bandRow="1">
                <a:tableStyleId>{5C22544A-7EE6-4342-B048-85BDC9FD1C3A}</a:tableStyleId>
              </a:tblPr>
              <a:tblGrid>
                <a:gridCol w="582213">
                  <a:extLst>
                    <a:ext uri="{9D8B030D-6E8A-4147-A177-3AD203B41FA5}">
                      <a16:colId xmlns:a16="http://schemas.microsoft.com/office/drawing/2014/main" val="26333301"/>
                    </a:ext>
                  </a:extLst>
                </a:gridCol>
                <a:gridCol w="582213">
                  <a:extLst>
                    <a:ext uri="{9D8B030D-6E8A-4147-A177-3AD203B41FA5}">
                      <a16:colId xmlns:a16="http://schemas.microsoft.com/office/drawing/2014/main" val="2411318646"/>
                    </a:ext>
                  </a:extLst>
                </a:gridCol>
                <a:gridCol w="582213">
                  <a:extLst>
                    <a:ext uri="{9D8B030D-6E8A-4147-A177-3AD203B41FA5}">
                      <a16:colId xmlns:a16="http://schemas.microsoft.com/office/drawing/2014/main" val="716865889"/>
                    </a:ext>
                  </a:extLst>
                </a:gridCol>
                <a:gridCol w="582213">
                  <a:extLst>
                    <a:ext uri="{9D8B030D-6E8A-4147-A177-3AD203B41FA5}">
                      <a16:colId xmlns:a16="http://schemas.microsoft.com/office/drawing/2014/main" val="2871504570"/>
                    </a:ext>
                  </a:extLst>
                </a:gridCol>
                <a:gridCol w="582213">
                  <a:extLst>
                    <a:ext uri="{9D8B030D-6E8A-4147-A177-3AD203B41FA5}">
                      <a16:colId xmlns:a16="http://schemas.microsoft.com/office/drawing/2014/main" val="1306512570"/>
                    </a:ext>
                  </a:extLst>
                </a:gridCol>
                <a:gridCol w="582213">
                  <a:extLst>
                    <a:ext uri="{9D8B030D-6E8A-4147-A177-3AD203B41FA5}">
                      <a16:colId xmlns:a16="http://schemas.microsoft.com/office/drawing/2014/main" val="1927474705"/>
                    </a:ext>
                  </a:extLst>
                </a:gridCol>
              </a:tblGrid>
              <a:tr h="278039">
                <a:tc>
                  <a:txBody>
                    <a:bodyPr/>
                    <a:lstStyle/>
                    <a:p>
                      <a:pPr algn="ctr"/>
                      <a:r>
                        <a:rPr lang="en-US" sz="1200" b="0" dirty="0">
                          <a:solidFill>
                            <a:schemeClr val="bg1"/>
                          </a:solidFill>
                        </a:rPr>
                        <a:t>BC</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AB</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SK/MB</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ON</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QC</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ATL</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accent4"/>
                          </a:solidFill>
                        </a:rPr>
                        <a:t>21%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15%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27%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20%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35%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21%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graphicFrame>
        <p:nvGraphicFramePr>
          <p:cNvPr id="10" name="Table 15">
            <a:extLst>
              <a:ext uri="{FF2B5EF4-FFF2-40B4-BE49-F238E27FC236}">
                <a16:creationId xmlns:a16="http://schemas.microsoft.com/office/drawing/2014/main" id="{9A0F4FD4-8747-416F-00AC-C13A540BD401}"/>
              </a:ext>
            </a:extLst>
          </p:cNvPr>
          <p:cNvGraphicFramePr>
            <a:graphicFrameLocks noGrp="1"/>
          </p:cNvGraphicFramePr>
          <p:nvPr>
            <p:extLst>
              <p:ext uri="{D42A27DB-BD31-4B8C-83A1-F6EECF244321}">
                <p14:modId xmlns:p14="http://schemas.microsoft.com/office/powerpoint/2010/main" val="2295288995"/>
              </p:ext>
            </p:extLst>
          </p:nvPr>
        </p:nvGraphicFramePr>
        <p:xfrm>
          <a:off x="8555314" y="2368043"/>
          <a:ext cx="3493280" cy="556078"/>
        </p:xfrm>
        <a:graphic>
          <a:graphicData uri="http://schemas.openxmlformats.org/drawingml/2006/table">
            <a:tbl>
              <a:tblPr firstRow="1" bandRow="1">
                <a:tableStyleId>{5C22544A-7EE6-4342-B048-85BDC9FD1C3A}</a:tableStyleId>
              </a:tblPr>
              <a:tblGrid>
                <a:gridCol w="873320">
                  <a:extLst>
                    <a:ext uri="{9D8B030D-6E8A-4147-A177-3AD203B41FA5}">
                      <a16:colId xmlns:a16="http://schemas.microsoft.com/office/drawing/2014/main" val="26333301"/>
                    </a:ext>
                  </a:extLst>
                </a:gridCol>
                <a:gridCol w="873320">
                  <a:extLst>
                    <a:ext uri="{9D8B030D-6E8A-4147-A177-3AD203B41FA5}">
                      <a16:colId xmlns:a16="http://schemas.microsoft.com/office/drawing/2014/main" val="2411318646"/>
                    </a:ext>
                  </a:extLst>
                </a:gridCol>
                <a:gridCol w="873320">
                  <a:extLst>
                    <a:ext uri="{9D8B030D-6E8A-4147-A177-3AD203B41FA5}">
                      <a16:colId xmlns:a16="http://schemas.microsoft.com/office/drawing/2014/main" val="716865889"/>
                    </a:ext>
                  </a:extLst>
                </a:gridCol>
                <a:gridCol w="873320">
                  <a:extLst>
                    <a:ext uri="{9D8B030D-6E8A-4147-A177-3AD203B41FA5}">
                      <a16:colId xmlns:a16="http://schemas.microsoft.com/office/drawing/2014/main" val="2871504570"/>
                    </a:ext>
                  </a:extLst>
                </a:gridCol>
              </a:tblGrid>
              <a:tr h="278039">
                <a:tc>
                  <a:txBody>
                    <a:bodyPr/>
                    <a:lstStyle/>
                    <a:p>
                      <a:pPr algn="ctr"/>
                      <a:r>
                        <a:rPr lang="en-CA" sz="1200" b="0" dirty="0">
                          <a:solidFill>
                            <a:schemeClr val="bg1"/>
                          </a:solidFill>
                        </a:rPr>
                        <a:t>18 – 29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30 – 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45 – 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60+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accent4"/>
                          </a:solidFill>
                        </a:rPr>
                        <a:t>17%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19%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25%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30%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cxnSp>
        <p:nvCxnSpPr>
          <p:cNvPr id="12" name="Straight Arrow Connector 11">
            <a:extLst>
              <a:ext uri="{FF2B5EF4-FFF2-40B4-BE49-F238E27FC236}">
                <a16:creationId xmlns:a16="http://schemas.microsoft.com/office/drawing/2014/main" id="{AD176DBD-705A-93C1-0F72-A71DE9AEDA20}"/>
              </a:ext>
            </a:extLst>
          </p:cNvPr>
          <p:cNvCxnSpPr>
            <a:cxnSpLocks/>
          </p:cNvCxnSpPr>
          <p:nvPr/>
        </p:nvCxnSpPr>
        <p:spPr>
          <a:xfrm>
            <a:off x="4931596" y="4166641"/>
            <a:ext cx="342463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4" name="Table 15">
            <a:extLst>
              <a:ext uri="{FF2B5EF4-FFF2-40B4-BE49-F238E27FC236}">
                <a16:creationId xmlns:a16="http://schemas.microsoft.com/office/drawing/2014/main" id="{23A54CA9-7A39-A581-37BD-15B35B7430F6}"/>
              </a:ext>
            </a:extLst>
          </p:cNvPr>
          <p:cNvGraphicFramePr>
            <a:graphicFrameLocks noGrp="1"/>
          </p:cNvGraphicFramePr>
          <p:nvPr>
            <p:extLst>
              <p:ext uri="{D42A27DB-BD31-4B8C-83A1-F6EECF244321}">
                <p14:modId xmlns:p14="http://schemas.microsoft.com/office/powerpoint/2010/main" val="4130068466"/>
              </p:ext>
            </p:extLst>
          </p:nvPr>
        </p:nvGraphicFramePr>
        <p:xfrm>
          <a:off x="8555314" y="3882510"/>
          <a:ext cx="3493280" cy="556078"/>
        </p:xfrm>
        <a:graphic>
          <a:graphicData uri="http://schemas.openxmlformats.org/drawingml/2006/table">
            <a:tbl>
              <a:tblPr firstRow="1" bandRow="1">
                <a:tableStyleId>{5C22544A-7EE6-4342-B048-85BDC9FD1C3A}</a:tableStyleId>
              </a:tblPr>
              <a:tblGrid>
                <a:gridCol w="873320">
                  <a:extLst>
                    <a:ext uri="{9D8B030D-6E8A-4147-A177-3AD203B41FA5}">
                      <a16:colId xmlns:a16="http://schemas.microsoft.com/office/drawing/2014/main" val="26333301"/>
                    </a:ext>
                  </a:extLst>
                </a:gridCol>
                <a:gridCol w="873320">
                  <a:extLst>
                    <a:ext uri="{9D8B030D-6E8A-4147-A177-3AD203B41FA5}">
                      <a16:colId xmlns:a16="http://schemas.microsoft.com/office/drawing/2014/main" val="2411318646"/>
                    </a:ext>
                  </a:extLst>
                </a:gridCol>
                <a:gridCol w="873320">
                  <a:extLst>
                    <a:ext uri="{9D8B030D-6E8A-4147-A177-3AD203B41FA5}">
                      <a16:colId xmlns:a16="http://schemas.microsoft.com/office/drawing/2014/main" val="716865889"/>
                    </a:ext>
                  </a:extLst>
                </a:gridCol>
                <a:gridCol w="873320">
                  <a:extLst>
                    <a:ext uri="{9D8B030D-6E8A-4147-A177-3AD203B41FA5}">
                      <a16:colId xmlns:a16="http://schemas.microsoft.com/office/drawing/2014/main" val="2871504570"/>
                    </a:ext>
                  </a:extLst>
                </a:gridCol>
              </a:tblGrid>
              <a:tr h="278039">
                <a:tc>
                  <a:txBody>
                    <a:bodyPr/>
                    <a:lstStyle/>
                    <a:p>
                      <a:pPr algn="ctr"/>
                      <a:r>
                        <a:rPr lang="en-CA" sz="1200" b="0" dirty="0">
                          <a:solidFill>
                            <a:schemeClr val="bg1"/>
                          </a:solidFill>
                        </a:rPr>
                        <a:t>18 – 29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30 – 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45 – 59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60+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tx2"/>
                          </a:solidFill>
                        </a:rPr>
                        <a:t>21%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13%</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spTree>
    <p:extLst>
      <p:ext uri="{BB962C8B-B14F-4D97-AF65-F5344CB8AC3E}">
        <p14:creationId xmlns:p14="http://schemas.microsoft.com/office/powerpoint/2010/main" val="2007686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How long is the typical lifespan of a battery in an electric vehicle?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Lifespan of a battery in an EV</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2327404170"/>
              </p:ext>
            </p:extLst>
          </p:nvPr>
        </p:nvGraphicFramePr>
        <p:xfrm>
          <a:off x="-143401" y="1722438"/>
          <a:ext cx="9653588"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4885897" y="5291829"/>
            <a:ext cx="1811964" cy="338554"/>
          </a:xfrm>
          <a:prstGeom prst="rect">
            <a:avLst/>
          </a:prstGeom>
          <a:noFill/>
        </p:spPr>
        <p:txBody>
          <a:bodyPr wrap="square" rtlCol="0">
            <a:spAutoFit/>
          </a:bodyPr>
          <a:lstStyle/>
          <a:p>
            <a:pPr algn="ctr"/>
            <a:r>
              <a:rPr lang="en-CA" sz="1600" b="1" dirty="0">
                <a:solidFill>
                  <a:schemeClr val="tx2"/>
                </a:solidFill>
              </a:rPr>
              <a:t>Correct answer</a:t>
            </a:r>
          </a:p>
        </p:txBody>
      </p:sp>
      <p:sp>
        <p:nvSpPr>
          <p:cNvPr id="2" name="Rectangle: Rounded Corners 1">
            <a:extLst>
              <a:ext uri="{FF2B5EF4-FFF2-40B4-BE49-F238E27FC236}">
                <a16:creationId xmlns:a16="http://schemas.microsoft.com/office/drawing/2014/main" id="{61C56C17-2A51-B218-5F12-B3BB24F07E82}"/>
              </a:ext>
            </a:extLst>
          </p:cNvPr>
          <p:cNvSpPr/>
          <p:nvPr/>
        </p:nvSpPr>
        <p:spPr>
          <a:xfrm>
            <a:off x="308227" y="5067541"/>
            <a:ext cx="6534364" cy="78461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5799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71A9EF-5B97-411C-FF76-6437AFAE249E}"/>
              </a:ext>
            </a:extLst>
          </p:cNvPr>
          <p:cNvSpPr>
            <a:spLocks noGrp="1"/>
          </p:cNvSpPr>
          <p:nvPr>
            <p:ph type="body" sz="quarter" idx="10"/>
          </p:nvPr>
        </p:nvSpPr>
        <p:spPr/>
        <p:txBody>
          <a:bodyPr/>
          <a:lstStyle/>
          <a:p>
            <a:r>
              <a:rPr lang="en-US" dirty="0"/>
              <a:t>Key Insights</a:t>
            </a:r>
          </a:p>
        </p:txBody>
      </p:sp>
      <p:pic>
        <p:nvPicPr>
          <p:cNvPr id="6" name="Picture Placeholder 5" descr="A close-up of a car charging&#10;&#10;Description automatically generated">
            <a:extLst>
              <a:ext uri="{FF2B5EF4-FFF2-40B4-BE49-F238E27FC236}">
                <a16:creationId xmlns:a16="http://schemas.microsoft.com/office/drawing/2014/main" id="{8B9D377D-D4F4-37F8-8FF4-63FAB1791917}"/>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47920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How many public chargers for electric vehicles are there in Canada?</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Number of public chargers for EVs in Canada</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2972197562"/>
              </p:ext>
            </p:extLst>
          </p:nvPr>
        </p:nvGraphicFramePr>
        <p:xfrm>
          <a:off x="349757" y="1722438"/>
          <a:ext cx="9653588"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5682273" y="5291829"/>
            <a:ext cx="1811964" cy="338554"/>
          </a:xfrm>
          <a:prstGeom prst="rect">
            <a:avLst/>
          </a:prstGeom>
          <a:noFill/>
        </p:spPr>
        <p:txBody>
          <a:bodyPr wrap="square" rtlCol="0">
            <a:spAutoFit/>
          </a:bodyPr>
          <a:lstStyle/>
          <a:p>
            <a:pPr algn="ctr"/>
            <a:r>
              <a:rPr lang="en-CA" sz="1600" b="1" dirty="0">
                <a:solidFill>
                  <a:schemeClr val="tx2"/>
                </a:solidFill>
              </a:rPr>
              <a:t>Correct answer</a:t>
            </a:r>
          </a:p>
        </p:txBody>
      </p:sp>
      <p:sp>
        <p:nvSpPr>
          <p:cNvPr id="2" name="Rectangle: Rounded Corners 1">
            <a:extLst>
              <a:ext uri="{FF2B5EF4-FFF2-40B4-BE49-F238E27FC236}">
                <a16:creationId xmlns:a16="http://schemas.microsoft.com/office/drawing/2014/main" id="{61C56C17-2A51-B218-5F12-B3BB24F07E82}"/>
              </a:ext>
            </a:extLst>
          </p:cNvPr>
          <p:cNvSpPr/>
          <p:nvPr/>
        </p:nvSpPr>
        <p:spPr>
          <a:xfrm>
            <a:off x="698643" y="5067541"/>
            <a:ext cx="6935056" cy="78461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21067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How long does it take to charge most 2023/2024 EVs using a superfast charger from 20% to 80%?</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Time to charge an EV from 20% to 80%</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809084587"/>
              </p:ext>
            </p:extLst>
          </p:nvPr>
        </p:nvGraphicFramePr>
        <p:xfrm>
          <a:off x="349757" y="1722438"/>
          <a:ext cx="9653588" cy="42592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6542192" y="2082566"/>
            <a:ext cx="1811964" cy="338554"/>
          </a:xfrm>
          <a:prstGeom prst="rect">
            <a:avLst/>
          </a:prstGeom>
          <a:noFill/>
        </p:spPr>
        <p:txBody>
          <a:bodyPr wrap="square" rtlCol="0">
            <a:spAutoFit/>
          </a:bodyPr>
          <a:lstStyle/>
          <a:p>
            <a:pPr algn="ctr"/>
            <a:r>
              <a:rPr lang="en-CA" sz="1600" b="1" dirty="0">
                <a:solidFill>
                  <a:schemeClr val="tx2"/>
                </a:solidFill>
              </a:rPr>
              <a:t>Correct answer</a:t>
            </a:r>
          </a:p>
        </p:txBody>
      </p:sp>
      <p:sp>
        <p:nvSpPr>
          <p:cNvPr id="2" name="Rectangle: Rounded Corners 1">
            <a:extLst>
              <a:ext uri="{FF2B5EF4-FFF2-40B4-BE49-F238E27FC236}">
                <a16:creationId xmlns:a16="http://schemas.microsoft.com/office/drawing/2014/main" id="{61C56C17-2A51-B218-5F12-B3BB24F07E82}"/>
              </a:ext>
            </a:extLst>
          </p:cNvPr>
          <p:cNvSpPr/>
          <p:nvPr/>
        </p:nvSpPr>
        <p:spPr>
          <a:xfrm>
            <a:off x="349756" y="1858278"/>
            <a:ext cx="8060318" cy="78461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06607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For the following statements, please indicate whether you think the statement is TRUE or FALSE: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Environmental impact of EVs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8">
            <a:extLst>
              <a:ext uri="{FF2B5EF4-FFF2-40B4-BE49-F238E27FC236}">
                <a16:creationId xmlns:a16="http://schemas.microsoft.com/office/drawing/2014/main" id="{B890AA38-6637-6251-23A2-4C5D343EE296}"/>
              </a:ext>
            </a:extLst>
          </p:cNvPr>
          <p:cNvGraphicFramePr>
            <a:graphicFrameLocks/>
          </p:cNvGraphicFramePr>
          <p:nvPr>
            <p:extLst>
              <p:ext uri="{D42A27DB-BD31-4B8C-83A1-F6EECF244321}">
                <p14:modId xmlns:p14="http://schemas.microsoft.com/office/powerpoint/2010/main" val="3108750273"/>
              </p:ext>
            </p:extLst>
          </p:nvPr>
        </p:nvGraphicFramePr>
        <p:xfrm>
          <a:off x="349756" y="1591852"/>
          <a:ext cx="6718864" cy="44018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541E469C-CF1E-62C8-D17F-9DF11E1BADDA}"/>
              </a:ext>
            </a:extLst>
          </p:cNvPr>
          <p:cNvGraphicFramePr>
            <a:graphicFrameLocks noGrp="1"/>
          </p:cNvGraphicFramePr>
          <p:nvPr>
            <p:extLst>
              <p:ext uri="{D42A27DB-BD31-4B8C-83A1-F6EECF244321}">
                <p14:modId xmlns:p14="http://schemas.microsoft.com/office/powerpoint/2010/main" val="2169677357"/>
              </p:ext>
            </p:extLst>
          </p:nvPr>
        </p:nvGraphicFramePr>
        <p:xfrm>
          <a:off x="6970859" y="1701477"/>
          <a:ext cx="1328731" cy="4009100"/>
        </p:xfrm>
        <a:graphic>
          <a:graphicData uri="http://schemas.openxmlformats.org/drawingml/2006/table">
            <a:tbl>
              <a:tblPr>
                <a:tableStyleId>{5C22544A-7EE6-4342-B048-85BDC9FD1C3A}</a:tableStyleId>
              </a:tblPr>
              <a:tblGrid>
                <a:gridCol w="1328731">
                  <a:extLst>
                    <a:ext uri="{9D8B030D-6E8A-4147-A177-3AD203B41FA5}">
                      <a16:colId xmlns:a16="http://schemas.microsoft.com/office/drawing/2014/main" val="2566536409"/>
                    </a:ext>
                  </a:extLst>
                </a:gridCol>
              </a:tblGrid>
              <a:tr h="1002275">
                <a:tc>
                  <a:txBody>
                    <a:bodyPr/>
                    <a:lstStyle/>
                    <a:p>
                      <a:pPr algn="ctr" fontAlgn="b"/>
                      <a:r>
                        <a:rPr lang="en-CA" sz="1400" b="1" u="none" strike="noStrike" dirty="0">
                          <a:solidFill>
                            <a:schemeClr val="tx2"/>
                          </a:solidFill>
                          <a:effectLst/>
                        </a:rPr>
                        <a:t>TRUE</a:t>
                      </a:r>
                      <a:endParaRPr lang="en-CA" sz="1400" b="1" i="0" u="none" strike="noStrike" dirty="0">
                        <a:solidFill>
                          <a:schemeClr val="tx2"/>
                        </a:solidFill>
                        <a:effectLst/>
                        <a:latin typeface="Calibri" panose="020F0502020204030204" pitchFamily="34" charset="0"/>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9930410"/>
                  </a:ext>
                </a:extLst>
              </a:tr>
              <a:tr h="1002275">
                <a:tc>
                  <a:txBody>
                    <a:bodyPr/>
                    <a:lstStyle/>
                    <a:p>
                      <a:pPr algn="ctr" fontAlgn="b"/>
                      <a:r>
                        <a:rPr lang="en-CA" sz="1400" b="1" u="none" strike="noStrike" dirty="0">
                          <a:solidFill>
                            <a:schemeClr val="tx2"/>
                          </a:solidFill>
                          <a:effectLst/>
                        </a:rPr>
                        <a:t>TRUE</a:t>
                      </a:r>
                      <a:endParaRPr lang="en-CA" sz="1400" b="1" i="0" u="none" strike="noStrike" dirty="0">
                        <a:solidFill>
                          <a:schemeClr val="tx2"/>
                        </a:solidFill>
                        <a:effectLst/>
                        <a:latin typeface="Calibri" panose="020F0502020204030204" pitchFamily="34" charset="0"/>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2364983"/>
                  </a:ext>
                </a:extLst>
              </a:tr>
              <a:tr h="1002275">
                <a:tc>
                  <a:txBody>
                    <a:bodyPr/>
                    <a:lstStyle/>
                    <a:p>
                      <a:pPr algn="ctr" fontAlgn="b"/>
                      <a:r>
                        <a:rPr lang="en-CA" sz="1400" b="1" u="none" strike="noStrike" dirty="0">
                          <a:solidFill>
                            <a:schemeClr val="tx2"/>
                          </a:solidFill>
                          <a:effectLst/>
                        </a:rPr>
                        <a:t>TRUE</a:t>
                      </a:r>
                      <a:endParaRPr lang="en-CA" sz="1400" b="1" i="0" u="none" strike="noStrike" dirty="0">
                        <a:solidFill>
                          <a:schemeClr val="tx2"/>
                        </a:solidFill>
                        <a:effectLst/>
                        <a:latin typeface="Calibri" panose="020F0502020204030204" pitchFamily="34" charset="0"/>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863112"/>
                  </a:ext>
                </a:extLst>
              </a:tr>
              <a:tr h="1002275">
                <a:tc>
                  <a:txBody>
                    <a:bodyPr/>
                    <a:lstStyle/>
                    <a:p>
                      <a:pPr algn="ctr" fontAlgn="b"/>
                      <a:r>
                        <a:rPr lang="en-CA" sz="1400" b="1" u="none" strike="noStrike" dirty="0">
                          <a:solidFill>
                            <a:schemeClr val="tx2"/>
                          </a:solidFill>
                          <a:effectLst/>
                        </a:rPr>
                        <a:t>TRUE</a:t>
                      </a:r>
                      <a:endParaRPr lang="en-CA" sz="1400" b="1" i="0" u="none" strike="noStrike" dirty="0">
                        <a:solidFill>
                          <a:schemeClr val="tx2"/>
                        </a:solidFill>
                        <a:effectLst/>
                        <a:latin typeface="Calibri" panose="020F0502020204030204" pitchFamily="34" charset="0"/>
                      </a:endParaRP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9223447"/>
                  </a:ext>
                </a:extLst>
              </a:tr>
            </a:tbl>
          </a:graphicData>
        </a:graphic>
      </p:graphicFrame>
      <p:sp>
        <p:nvSpPr>
          <p:cNvPr id="7" name="TextBox 6">
            <a:extLst>
              <a:ext uri="{FF2B5EF4-FFF2-40B4-BE49-F238E27FC236}">
                <a16:creationId xmlns:a16="http://schemas.microsoft.com/office/drawing/2014/main" id="{AAD0639B-F128-DC4E-2FC9-F5FA03CD8CD9}"/>
              </a:ext>
            </a:extLst>
          </p:cNvPr>
          <p:cNvSpPr txBox="1"/>
          <p:nvPr/>
        </p:nvSpPr>
        <p:spPr>
          <a:xfrm>
            <a:off x="6884337" y="1403694"/>
            <a:ext cx="1501773" cy="523220"/>
          </a:xfrm>
          <a:prstGeom prst="rect">
            <a:avLst/>
          </a:prstGeom>
          <a:noFill/>
        </p:spPr>
        <p:txBody>
          <a:bodyPr wrap="square" rtlCol="0">
            <a:spAutoFit/>
          </a:bodyPr>
          <a:lstStyle/>
          <a:p>
            <a:pPr algn="ctr"/>
            <a:r>
              <a:rPr lang="en-CA" sz="1400" b="1" dirty="0"/>
              <a:t>Correct </a:t>
            </a:r>
          </a:p>
          <a:p>
            <a:pPr algn="ctr"/>
            <a:r>
              <a:rPr lang="en-CA" sz="1400" b="1" dirty="0"/>
              <a:t>answer</a:t>
            </a:r>
          </a:p>
        </p:txBody>
      </p:sp>
      <p:cxnSp>
        <p:nvCxnSpPr>
          <p:cNvPr id="8" name="Straight Arrow Connector 7">
            <a:extLst>
              <a:ext uri="{FF2B5EF4-FFF2-40B4-BE49-F238E27FC236}">
                <a16:creationId xmlns:a16="http://schemas.microsoft.com/office/drawing/2014/main" id="{3B4867D2-7869-B62E-EF5B-8D50EB3513E6}"/>
              </a:ext>
            </a:extLst>
          </p:cNvPr>
          <p:cNvCxnSpPr>
            <a:cxnSpLocks/>
          </p:cNvCxnSpPr>
          <p:nvPr/>
        </p:nvCxnSpPr>
        <p:spPr>
          <a:xfrm>
            <a:off x="8013842" y="3195624"/>
            <a:ext cx="444186"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9" name="Table 15">
            <a:extLst>
              <a:ext uri="{FF2B5EF4-FFF2-40B4-BE49-F238E27FC236}">
                <a16:creationId xmlns:a16="http://schemas.microsoft.com/office/drawing/2014/main" id="{698FED7F-0A33-FCCA-474E-EE869D92AD08}"/>
              </a:ext>
            </a:extLst>
          </p:cNvPr>
          <p:cNvGraphicFramePr>
            <a:graphicFrameLocks noGrp="1"/>
          </p:cNvGraphicFramePr>
          <p:nvPr>
            <p:extLst>
              <p:ext uri="{D42A27DB-BD31-4B8C-83A1-F6EECF244321}">
                <p14:modId xmlns:p14="http://schemas.microsoft.com/office/powerpoint/2010/main" val="2480176671"/>
              </p:ext>
            </p:extLst>
          </p:nvPr>
        </p:nvGraphicFramePr>
        <p:xfrm>
          <a:off x="8586136" y="2958681"/>
          <a:ext cx="3493280" cy="556078"/>
        </p:xfrm>
        <a:graphic>
          <a:graphicData uri="http://schemas.openxmlformats.org/drawingml/2006/table">
            <a:tbl>
              <a:tblPr firstRow="1" bandRow="1">
                <a:tableStyleId>{5C22544A-7EE6-4342-B048-85BDC9FD1C3A}</a:tableStyleId>
              </a:tblPr>
              <a:tblGrid>
                <a:gridCol w="873320">
                  <a:extLst>
                    <a:ext uri="{9D8B030D-6E8A-4147-A177-3AD203B41FA5}">
                      <a16:colId xmlns:a16="http://schemas.microsoft.com/office/drawing/2014/main" val="26333301"/>
                    </a:ext>
                  </a:extLst>
                </a:gridCol>
                <a:gridCol w="873320">
                  <a:extLst>
                    <a:ext uri="{9D8B030D-6E8A-4147-A177-3AD203B41FA5}">
                      <a16:colId xmlns:a16="http://schemas.microsoft.com/office/drawing/2014/main" val="2411318646"/>
                    </a:ext>
                  </a:extLst>
                </a:gridCol>
                <a:gridCol w="873320">
                  <a:extLst>
                    <a:ext uri="{9D8B030D-6E8A-4147-A177-3AD203B41FA5}">
                      <a16:colId xmlns:a16="http://schemas.microsoft.com/office/drawing/2014/main" val="716865889"/>
                    </a:ext>
                  </a:extLst>
                </a:gridCol>
                <a:gridCol w="873320">
                  <a:extLst>
                    <a:ext uri="{9D8B030D-6E8A-4147-A177-3AD203B41FA5}">
                      <a16:colId xmlns:a16="http://schemas.microsoft.com/office/drawing/2014/main" val="2871504570"/>
                    </a:ext>
                  </a:extLst>
                </a:gridCol>
              </a:tblGrid>
              <a:tr h="278039">
                <a:tc>
                  <a:txBody>
                    <a:bodyPr/>
                    <a:lstStyle/>
                    <a:p>
                      <a:pPr algn="ctr"/>
                      <a:r>
                        <a:rPr lang="en-CA" sz="1200" b="0" dirty="0">
                          <a:solidFill>
                            <a:schemeClr val="bg1"/>
                          </a:solidFill>
                        </a:rPr>
                        <a:t>18 – 29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30 – 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a:solidFill>
                            <a:schemeClr val="bg1"/>
                          </a:solidFill>
                        </a:rPr>
                        <a:t>45 – 59</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a:solidFill>
                            <a:schemeClr val="bg1"/>
                          </a:solidFill>
                        </a:rPr>
                        <a:t>60+</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accent4"/>
                          </a:solidFill>
                        </a:rPr>
                        <a:t>82%</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90%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91%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92%</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cxnSp>
        <p:nvCxnSpPr>
          <p:cNvPr id="13" name="Straight Arrow Connector 12">
            <a:extLst>
              <a:ext uri="{FF2B5EF4-FFF2-40B4-BE49-F238E27FC236}">
                <a16:creationId xmlns:a16="http://schemas.microsoft.com/office/drawing/2014/main" id="{9BF5CB7F-9938-8FB7-00DE-5C526054EF66}"/>
              </a:ext>
            </a:extLst>
          </p:cNvPr>
          <p:cNvCxnSpPr>
            <a:cxnSpLocks/>
          </p:cNvCxnSpPr>
          <p:nvPr/>
        </p:nvCxnSpPr>
        <p:spPr>
          <a:xfrm>
            <a:off x="8013842" y="4211485"/>
            <a:ext cx="444186"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4" name="Table 15">
            <a:extLst>
              <a:ext uri="{FF2B5EF4-FFF2-40B4-BE49-F238E27FC236}">
                <a16:creationId xmlns:a16="http://schemas.microsoft.com/office/drawing/2014/main" id="{EDF834CC-850A-A502-6A79-D865D9287FA4}"/>
              </a:ext>
            </a:extLst>
          </p:cNvPr>
          <p:cNvGraphicFramePr>
            <a:graphicFrameLocks noGrp="1"/>
          </p:cNvGraphicFramePr>
          <p:nvPr>
            <p:extLst>
              <p:ext uri="{D42A27DB-BD31-4B8C-83A1-F6EECF244321}">
                <p14:modId xmlns:p14="http://schemas.microsoft.com/office/powerpoint/2010/main" val="344173406"/>
              </p:ext>
            </p:extLst>
          </p:nvPr>
        </p:nvGraphicFramePr>
        <p:xfrm>
          <a:off x="8586136" y="3974542"/>
          <a:ext cx="3493280" cy="556078"/>
        </p:xfrm>
        <a:graphic>
          <a:graphicData uri="http://schemas.openxmlformats.org/drawingml/2006/table">
            <a:tbl>
              <a:tblPr firstRow="1" bandRow="1">
                <a:tableStyleId>{5C22544A-7EE6-4342-B048-85BDC9FD1C3A}</a:tableStyleId>
              </a:tblPr>
              <a:tblGrid>
                <a:gridCol w="873320">
                  <a:extLst>
                    <a:ext uri="{9D8B030D-6E8A-4147-A177-3AD203B41FA5}">
                      <a16:colId xmlns:a16="http://schemas.microsoft.com/office/drawing/2014/main" val="26333301"/>
                    </a:ext>
                  </a:extLst>
                </a:gridCol>
                <a:gridCol w="873320">
                  <a:extLst>
                    <a:ext uri="{9D8B030D-6E8A-4147-A177-3AD203B41FA5}">
                      <a16:colId xmlns:a16="http://schemas.microsoft.com/office/drawing/2014/main" val="2411318646"/>
                    </a:ext>
                  </a:extLst>
                </a:gridCol>
                <a:gridCol w="873320">
                  <a:extLst>
                    <a:ext uri="{9D8B030D-6E8A-4147-A177-3AD203B41FA5}">
                      <a16:colId xmlns:a16="http://schemas.microsoft.com/office/drawing/2014/main" val="716865889"/>
                    </a:ext>
                  </a:extLst>
                </a:gridCol>
                <a:gridCol w="873320">
                  <a:extLst>
                    <a:ext uri="{9D8B030D-6E8A-4147-A177-3AD203B41FA5}">
                      <a16:colId xmlns:a16="http://schemas.microsoft.com/office/drawing/2014/main" val="2871504570"/>
                    </a:ext>
                  </a:extLst>
                </a:gridCol>
              </a:tblGrid>
              <a:tr h="278039">
                <a:tc>
                  <a:txBody>
                    <a:bodyPr/>
                    <a:lstStyle/>
                    <a:p>
                      <a:pPr algn="ctr"/>
                      <a:r>
                        <a:rPr lang="en-CA" sz="1200" b="0" dirty="0">
                          <a:solidFill>
                            <a:schemeClr val="bg1"/>
                          </a:solidFill>
                        </a:rPr>
                        <a:t>18 – 29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30 – 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a:solidFill>
                            <a:schemeClr val="bg1"/>
                          </a:solidFill>
                        </a:rPr>
                        <a:t>45 – 59</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60+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accent4"/>
                          </a:solidFill>
                        </a:rPr>
                        <a:t>86%</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90%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93%</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93%</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spTree>
    <p:extLst>
      <p:ext uri="{BB962C8B-B14F-4D97-AF65-F5344CB8AC3E}">
        <p14:creationId xmlns:p14="http://schemas.microsoft.com/office/powerpoint/2010/main" val="801653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How do you anticipate electric vehicles will perform in winter conditions in terms of their range compared to gas vehicles?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Performance of EVs in winter conditions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386244989"/>
              </p:ext>
            </p:extLst>
          </p:nvPr>
        </p:nvGraphicFramePr>
        <p:xfrm>
          <a:off x="349757" y="1722438"/>
          <a:ext cx="9653588" cy="42592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5868422" y="2878986"/>
            <a:ext cx="1811964" cy="338554"/>
          </a:xfrm>
          <a:prstGeom prst="rect">
            <a:avLst/>
          </a:prstGeom>
          <a:noFill/>
        </p:spPr>
        <p:txBody>
          <a:bodyPr wrap="square" rtlCol="0">
            <a:spAutoFit/>
          </a:bodyPr>
          <a:lstStyle/>
          <a:p>
            <a:pPr algn="ctr"/>
            <a:r>
              <a:rPr lang="en-CA" sz="1600" b="1" dirty="0">
                <a:solidFill>
                  <a:schemeClr val="tx2"/>
                </a:solidFill>
              </a:rPr>
              <a:t>Correct answer</a:t>
            </a:r>
          </a:p>
        </p:txBody>
      </p:sp>
      <p:sp>
        <p:nvSpPr>
          <p:cNvPr id="2" name="Rectangle: Rounded Corners 1">
            <a:extLst>
              <a:ext uri="{FF2B5EF4-FFF2-40B4-BE49-F238E27FC236}">
                <a16:creationId xmlns:a16="http://schemas.microsoft.com/office/drawing/2014/main" id="{61C56C17-2A51-B218-5F12-B3BB24F07E82}"/>
              </a:ext>
            </a:extLst>
          </p:cNvPr>
          <p:cNvSpPr/>
          <p:nvPr/>
        </p:nvSpPr>
        <p:spPr>
          <a:xfrm>
            <a:off x="236306" y="2654698"/>
            <a:ext cx="7475936" cy="78461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a:extLst>
              <a:ext uri="{FF2B5EF4-FFF2-40B4-BE49-F238E27FC236}">
                <a16:creationId xmlns:a16="http://schemas.microsoft.com/office/drawing/2014/main" id="{FF614EA1-8FB1-1CA5-5675-249A2F733AFF}"/>
              </a:ext>
            </a:extLst>
          </p:cNvPr>
          <p:cNvCxnSpPr>
            <a:cxnSpLocks/>
          </p:cNvCxnSpPr>
          <p:nvPr/>
        </p:nvCxnSpPr>
        <p:spPr>
          <a:xfrm>
            <a:off x="7871864" y="2972771"/>
            <a:ext cx="54610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9" name="Table 15">
            <a:extLst>
              <a:ext uri="{FF2B5EF4-FFF2-40B4-BE49-F238E27FC236}">
                <a16:creationId xmlns:a16="http://schemas.microsoft.com/office/drawing/2014/main" id="{D38DE23E-83CE-BD28-7E35-A4EFA0AF5478}"/>
              </a:ext>
            </a:extLst>
          </p:cNvPr>
          <p:cNvGraphicFramePr>
            <a:graphicFrameLocks noGrp="1"/>
          </p:cNvGraphicFramePr>
          <p:nvPr>
            <p:extLst>
              <p:ext uri="{D42A27DB-BD31-4B8C-83A1-F6EECF244321}">
                <p14:modId xmlns:p14="http://schemas.microsoft.com/office/powerpoint/2010/main" val="549481495"/>
              </p:ext>
            </p:extLst>
          </p:nvPr>
        </p:nvGraphicFramePr>
        <p:xfrm>
          <a:off x="8865437" y="3104819"/>
          <a:ext cx="2915457" cy="556078"/>
        </p:xfrm>
        <a:graphic>
          <a:graphicData uri="http://schemas.openxmlformats.org/drawingml/2006/table">
            <a:tbl>
              <a:tblPr firstRow="1" bandRow="1">
                <a:tableStyleId>{5C22544A-7EE6-4342-B048-85BDC9FD1C3A}</a:tableStyleId>
              </a:tblPr>
              <a:tblGrid>
                <a:gridCol w="971819">
                  <a:extLst>
                    <a:ext uri="{9D8B030D-6E8A-4147-A177-3AD203B41FA5}">
                      <a16:colId xmlns:a16="http://schemas.microsoft.com/office/drawing/2014/main" val="26333301"/>
                    </a:ext>
                  </a:extLst>
                </a:gridCol>
                <a:gridCol w="971819">
                  <a:extLst>
                    <a:ext uri="{9D8B030D-6E8A-4147-A177-3AD203B41FA5}">
                      <a16:colId xmlns:a16="http://schemas.microsoft.com/office/drawing/2014/main" val="2411318646"/>
                    </a:ext>
                  </a:extLst>
                </a:gridCol>
                <a:gridCol w="971819">
                  <a:extLst>
                    <a:ext uri="{9D8B030D-6E8A-4147-A177-3AD203B41FA5}">
                      <a16:colId xmlns:a16="http://schemas.microsoft.com/office/drawing/2014/main" val="2871504570"/>
                    </a:ext>
                  </a:extLst>
                </a:gridCol>
              </a:tblGrid>
              <a:tr h="278039">
                <a:tc>
                  <a:txBody>
                    <a:bodyPr/>
                    <a:lstStyle/>
                    <a:p>
                      <a:pPr algn="ctr"/>
                      <a:r>
                        <a:rPr lang="en-US" sz="1200" b="1" dirty="0">
                          <a:solidFill>
                            <a:schemeClr val="bg1"/>
                          </a:solidFill>
                        </a:rPr>
                        <a:t>Urban</a:t>
                      </a:r>
                      <a:endParaRPr lang="en-CA" sz="1200" b="1"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1" dirty="0">
                          <a:solidFill>
                            <a:schemeClr val="bg1"/>
                          </a:solidFill>
                        </a:rPr>
                        <a:t>Suburban</a:t>
                      </a:r>
                      <a:endParaRPr lang="en-CA" sz="1200" b="1"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1" dirty="0">
                          <a:solidFill>
                            <a:schemeClr val="bg1"/>
                          </a:solidFill>
                        </a:rPr>
                        <a:t>Rural</a:t>
                      </a:r>
                      <a:endParaRPr lang="en-CA" sz="1200" b="1"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US" sz="1200" b="0" dirty="0">
                          <a:solidFill>
                            <a:srgbClr val="00B050"/>
                          </a:solidFill>
                        </a:rPr>
                        <a:t>30%</a:t>
                      </a:r>
                      <a:endParaRPr lang="en-CA" sz="1200" b="0" dirty="0">
                        <a:solidFill>
                          <a:srgbClr val="00B050"/>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US" sz="1200" b="0" dirty="0">
                          <a:solidFill>
                            <a:schemeClr val="tx2"/>
                          </a:solidFill>
                        </a:rPr>
                        <a:t>30%</a:t>
                      </a:r>
                      <a:endParaRPr lang="en-CA" sz="1200" b="0" dirty="0">
                        <a:solidFill>
                          <a:schemeClr val="tx2"/>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US" sz="1200" b="0" dirty="0">
                          <a:solidFill>
                            <a:srgbClr val="FF0000"/>
                          </a:solidFill>
                        </a:rPr>
                        <a:t>19%</a:t>
                      </a:r>
                      <a:endParaRPr lang="en-CA" sz="1200" b="0" dirty="0">
                        <a:solidFill>
                          <a:srgbClr val="FF0000"/>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graphicFrame>
        <p:nvGraphicFramePr>
          <p:cNvPr id="10" name="Table 15">
            <a:extLst>
              <a:ext uri="{FF2B5EF4-FFF2-40B4-BE49-F238E27FC236}">
                <a16:creationId xmlns:a16="http://schemas.microsoft.com/office/drawing/2014/main" id="{F0D21145-680B-AE77-884B-60B494AA21C9}"/>
              </a:ext>
            </a:extLst>
          </p:cNvPr>
          <p:cNvGraphicFramePr>
            <a:graphicFrameLocks noGrp="1"/>
          </p:cNvGraphicFramePr>
          <p:nvPr>
            <p:extLst>
              <p:ext uri="{D42A27DB-BD31-4B8C-83A1-F6EECF244321}">
                <p14:modId xmlns:p14="http://schemas.microsoft.com/office/powerpoint/2010/main" val="3052674883"/>
              </p:ext>
            </p:extLst>
          </p:nvPr>
        </p:nvGraphicFramePr>
        <p:xfrm>
          <a:off x="8576525" y="2310248"/>
          <a:ext cx="3493280" cy="556078"/>
        </p:xfrm>
        <a:graphic>
          <a:graphicData uri="http://schemas.openxmlformats.org/drawingml/2006/table">
            <a:tbl>
              <a:tblPr firstRow="1" bandRow="1">
                <a:tableStyleId>{5C22544A-7EE6-4342-B048-85BDC9FD1C3A}</a:tableStyleId>
              </a:tblPr>
              <a:tblGrid>
                <a:gridCol w="873320">
                  <a:extLst>
                    <a:ext uri="{9D8B030D-6E8A-4147-A177-3AD203B41FA5}">
                      <a16:colId xmlns:a16="http://schemas.microsoft.com/office/drawing/2014/main" val="26333301"/>
                    </a:ext>
                  </a:extLst>
                </a:gridCol>
                <a:gridCol w="873320">
                  <a:extLst>
                    <a:ext uri="{9D8B030D-6E8A-4147-A177-3AD203B41FA5}">
                      <a16:colId xmlns:a16="http://schemas.microsoft.com/office/drawing/2014/main" val="2411318646"/>
                    </a:ext>
                  </a:extLst>
                </a:gridCol>
                <a:gridCol w="873320">
                  <a:extLst>
                    <a:ext uri="{9D8B030D-6E8A-4147-A177-3AD203B41FA5}">
                      <a16:colId xmlns:a16="http://schemas.microsoft.com/office/drawing/2014/main" val="716865889"/>
                    </a:ext>
                  </a:extLst>
                </a:gridCol>
                <a:gridCol w="873320">
                  <a:extLst>
                    <a:ext uri="{9D8B030D-6E8A-4147-A177-3AD203B41FA5}">
                      <a16:colId xmlns:a16="http://schemas.microsoft.com/office/drawing/2014/main" val="2871504570"/>
                    </a:ext>
                  </a:extLst>
                </a:gridCol>
              </a:tblGrid>
              <a:tr h="278039">
                <a:tc>
                  <a:txBody>
                    <a:bodyPr/>
                    <a:lstStyle/>
                    <a:p>
                      <a:pPr algn="ctr"/>
                      <a:r>
                        <a:rPr lang="en-CA" sz="1200" b="0" dirty="0">
                          <a:solidFill>
                            <a:schemeClr val="bg1"/>
                          </a:solidFill>
                        </a:rPr>
                        <a:t>18 – 29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30 – 44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a:solidFill>
                            <a:schemeClr val="bg1"/>
                          </a:solidFill>
                        </a:rPr>
                        <a:t>45 – 59</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a:solidFill>
                            <a:schemeClr val="bg1"/>
                          </a:solidFill>
                        </a:rPr>
                        <a:t>60+</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tx2"/>
                          </a:solidFill>
                        </a:rPr>
                        <a:t>36%</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30%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26%</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24%</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graphicFrame>
        <p:nvGraphicFramePr>
          <p:cNvPr id="11" name="Table 15">
            <a:extLst>
              <a:ext uri="{FF2B5EF4-FFF2-40B4-BE49-F238E27FC236}">
                <a16:creationId xmlns:a16="http://schemas.microsoft.com/office/drawing/2014/main" id="{861FDFD6-BB52-E5A2-8EE4-81BBE180AF59}"/>
              </a:ext>
            </a:extLst>
          </p:cNvPr>
          <p:cNvGraphicFramePr>
            <a:graphicFrameLocks noGrp="1"/>
          </p:cNvGraphicFramePr>
          <p:nvPr>
            <p:extLst>
              <p:ext uri="{D42A27DB-BD31-4B8C-83A1-F6EECF244321}">
                <p14:modId xmlns:p14="http://schemas.microsoft.com/office/powerpoint/2010/main" val="408072636"/>
              </p:ext>
            </p:extLst>
          </p:nvPr>
        </p:nvGraphicFramePr>
        <p:xfrm>
          <a:off x="8565588" y="5236234"/>
          <a:ext cx="3493278" cy="556078"/>
        </p:xfrm>
        <a:graphic>
          <a:graphicData uri="http://schemas.openxmlformats.org/drawingml/2006/table">
            <a:tbl>
              <a:tblPr firstRow="1" bandRow="1">
                <a:tableStyleId>{5C22544A-7EE6-4342-B048-85BDC9FD1C3A}</a:tableStyleId>
              </a:tblPr>
              <a:tblGrid>
                <a:gridCol w="582213">
                  <a:extLst>
                    <a:ext uri="{9D8B030D-6E8A-4147-A177-3AD203B41FA5}">
                      <a16:colId xmlns:a16="http://schemas.microsoft.com/office/drawing/2014/main" val="26333301"/>
                    </a:ext>
                  </a:extLst>
                </a:gridCol>
                <a:gridCol w="582213">
                  <a:extLst>
                    <a:ext uri="{9D8B030D-6E8A-4147-A177-3AD203B41FA5}">
                      <a16:colId xmlns:a16="http://schemas.microsoft.com/office/drawing/2014/main" val="2411318646"/>
                    </a:ext>
                  </a:extLst>
                </a:gridCol>
                <a:gridCol w="582213">
                  <a:extLst>
                    <a:ext uri="{9D8B030D-6E8A-4147-A177-3AD203B41FA5}">
                      <a16:colId xmlns:a16="http://schemas.microsoft.com/office/drawing/2014/main" val="716865889"/>
                    </a:ext>
                  </a:extLst>
                </a:gridCol>
                <a:gridCol w="582213">
                  <a:extLst>
                    <a:ext uri="{9D8B030D-6E8A-4147-A177-3AD203B41FA5}">
                      <a16:colId xmlns:a16="http://schemas.microsoft.com/office/drawing/2014/main" val="2871504570"/>
                    </a:ext>
                  </a:extLst>
                </a:gridCol>
                <a:gridCol w="582213">
                  <a:extLst>
                    <a:ext uri="{9D8B030D-6E8A-4147-A177-3AD203B41FA5}">
                      <a16:colId xmlns:a16="http://schemas.microsoft.com/office/drawing/2014/main" val="1306512570"/>
                    </a:ext>
                  </a:extLst>
                </a:gridCol>
                <a:gridCol w="582213">
                  <a:extLst>
                    <a:ext uri="{9D8B030D-6E8A-4147-A177-3AD203B41FA5}">
                      <a16:colId xmlns:a16="http://schemas.microsoft.com/office/drawing/2014/main" val="1927474705"/>
                    </a:ext>
                  </a:extLst>
                </a:gridCol>
              </a:tblGrid>
              <a:tr h="278039">
                <a:tc>
                  <a:txBody>
                    <a:bodyPr/>
                    <a:lstStyle/>
                    <a:p>
                      <a:pPr algn="ctr"/>
                      <a:r>
                        <a:rPr lang="en-US" sz="1200" b="0" dirty="0">
                          <a:solidFill>
                            <a:schemeClr val="bg1"/>
                          </a:solidFill>
                        </a:rPr>
                        <a:t>BC</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AB</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SK/MB</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ON</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QC</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ATL</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accent4"/>
                          </a:solidFill>
                        </a:rPr>
                        <a:t>6%</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17%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17%</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13%</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cxnSp>
        <p:nvCxnSpPr>
          <p:cNvPr id="12" name="Straight Arrow Connector 11">
            <a:extLst>
              <a:ext uri="{FF2B5EF4-FFF2-40B4-BE49-F238E27FC236}">
                <a16:creationId xmlns:a16="http://schemas.microsoft.com/office/drawing/2014/main" id="{3C4349B7-E96F-61E1-DA4F-229899319F7E}"/>
              </a:ext>
            </a:extLst>
          </p:cNvPr>
          <p:cNvCxnSpPr>
            <a:cxnSpLocks/>
          </p:cNvCxnSpPr>
          <p:nvPr/>
        </p:nvCxnSpPr>
        <p:spPr>
          <a:xfrm>
            <a:off x="4952144" y="5467675"/>
            <a:ext cx="3474384"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9070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1227289832"/>
              </p:ext>
            </p:extLst>
          </p:nvPr>
        </p:nvGraphicFramePr>
        <p:xfrm>
          <a:off x="349757" y="1722438"/>
          <a:ext cx="9653588" cy="425926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How do you perceive the ability of electric vehicles to start in cold winter conditions compared to gas vehicles?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Ability to start EVs in the winter</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sp>
        <p:nvSpPr>
          <p:cNvPr id="7" name="TextBox 6">
            <a:extLst>
              <a:ext uri="{FF2B5EF4-FFF2-40B4-BE49-F238E27FC236}">
                <a16:creationId xmlns:a16="http://schemas.microsoft.com/office/drawing/2014/main" id="{D8030F7B-2F44-7532-1C1A-03EAD3DEEE52}"/>
              </a:ext>
            </a:extLst>
          </p:cNvPr>
          <p:cNvSpPr txBox="1"/>
          <p:nvPr/>
        </p:nvSpPr>
        <p:spPr>
          <a:xfrm>
            <a:off x="6287641" y="4979177"/>
            <a:ext cx="1811964" cy="338554"/>
          </a:xfrm>
          <a:prstGeom prst="rect">
            <a:avLst/>
          </a:prstGeom>
          <a:noFill/>
        </p:spPr>
        <p:txBody>
          <a:bodyPr wrap="square" rtlCol="0">
            <a:spAutoFit/>
          </a:bodyPr>
          <a:lstStyle/>
          <a:p>
            <a:pPr algn="ctr"/>
            <a:r>
              <a:rPr lang="en-CA" sz="1600" b="1" dirty="0">
                <a:solidFill>
                  <a:schemeClr val="tx2"/>
                </a:solidFill>
              </a:rPr>
              <a:t>Correct answer</a:t>
            </a:r>
          </a:p>
        </p:txBody>
      </p:sp>
      <p:sp>
        <p:nvSpPr>
          <p:cNvPr id="2" name="Rectangle: Rounded Corners 1">
            <a:extLst>
              <a:ext uri="{FF2B5EF4-FFF2-40B4-BE49-F238E27FC236}">
                <a16:creationId xmlns:a16="http://schemas.microsoft.com/office/drawing/2014/main" id="{61C56C17-2A51-B218-5F12-B3BB24F07E82}"/>
              </a:ext>
            </a:extLst>
          </p:cNvPr>
          <p:cNvSpPr/>
          <p:nvPr/>
        </p:nvSpPr>
        <p:spPr>
          <a:xfrm>
            <a:off x="349756" y="4495307"/>
            <a:ext cx="7910666" cy="132011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48913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71A9EF-5B97-411C-FF76-6437AFAE249E}"/>
              </a:ext>
            </a:extLst>
          </p:cNvPr>
          <p:cNvSpPr>
            <a:spLocks noGrp="1"/>
          </p:cNvSpPr>
          <p:nvPr>
            <p:ph type="body" sz="quarter" idx="10"/>
          </p:nvPr>
        </p:nvSpPr>
        <p:spPr/>
        <p:txBody>
          <a:bodyPr/>
          <a:lstStyle/>
          <a:p>
            <a:r>
              <a:rPr lang="en-US" dirty="0"/>
              <a:t>Reassess Purchase Intent</a:t>
            </a:r>
          </a:p>
        </p:txBody>
      </p:sp>
      <p:pic>
        <p:nvPicPr>
          <p:cNvPr id="6" name="Picture Placeholder 5" descr="A close-up of a car charging&#10;&#10;Description automatically generated">
            <a:extLst>
              <a:ext uri="{FF2B5EF4-FFF2-40B4-BE49-F238E27FC236}">
                <a16:creationId xmlns:a16="http://schemas.microsoft.com/office/drawing/2014/main" id="{8B9D377D-D4F4-37F8-8FF4-63FAB1791917}"/>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37473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After receiving information about electric vehicles, how do you generally view electric vehicles in comparison to gas vehicles?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Views of EVs after receiving information</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391516932"/>
              </p:ext>
            </p:extLst>
          </p:nvPr>
        </p:nvGraphicFramePr>
        <p:xfrm>
          <a:off x="349757" y="1722438"/>
          <a:ext cx="9653588"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5995882" y="2174892"/>
            <a:ext cx="1811964" cy="707886"/>
          </a:xfrm>
          <a:prstGeom prst="rect">
            <a:avLst/>
          </a:prstGeom>
          <a:noFill/>
        </p:spPr>
        <p:txBody>
          <a:bodyPr wrap="square" rtlCol="0">
            <a:spAutoFit/>
          </a:bodyPr>
          <a:lstStyle/>
          <a:p>
            <a:pPr algn="ctr"/>
            <a:r>
              <a:rPr lang="en-CA" sz="2400" b="1" dirty="0">
                <a:solidFill>
                  <a:srgbClr val="FF0000"/>
                </a:solidFill>
              </a:rPr>
              <a:t>21%</a:t>
            </a:r>
          </a:p>
          <a:p>
            <a:pPr algn="ctr"/>
            <a:r>
              <a:rPr lang="en-CA" sz="1600" b="1" dirty="0"/>
              <a:t>Less favourably</a:t>
            </a:r>
          </a:p>
        </p:txBody>
      </p:sp>
      <p:sp>
        <p:nvSpPr>
          <p:cNvPr id="2" name="TextBox 1">
            <a:extLst>
              <a:ext uri="{FF2B5EF4-FFF2-40B4-BE49-F238E27FC236}">
                <a16:creationId xmlns:a16="http://schemas.microsoft.com/office/drawing/2014/main" id="{FF51B7A9-B101-EF9D-5577-FA444EBC2427}"/>
              </a:ext>
            </a:extLst>
          </p:cNvPr>
          <p:cNvSpPr txBox="1"/>
          <p:nvPr/>
        </p:nvSpPr>
        <p:spPr>
          <a:xfrm>
            <a:off x="5995882" y="4574946"/>
            <a:ext cx="1811964" cy="707886"/>
          </a:xfrm>
          <a:prstGeom prst="rect">
            <a:avLst/>
          </a:prstGeom>
          <a:noFill/>
        </p:spPr>
        <p:txBody>
          <a:bodyPr wrap="square" rtlCol="0">
            <a:spAutoFit/>
          </a:bodyPr>
          <a:lstStyle/>
          <a:p>
            <a:pPr algn="ctr"/>
            <a:r>
              <a:rPr lang="en-CA" sz="2400" b="1" dirty="0">
                <a:solidFill>
                  <a:schemeClr val="tx2"/>
                </a:solidFill>
              </a:rPr>
              <a:t>54%</a:t>
            </a:r>
          </a:p>
          <a:p>
            <a:pPr algn="ctr"/>
            <a:r>
              <a:rPr lang="en-CA" sz="1600" b="1" dirty="0"/>
              <a:t>More favourably</a:t>
            </a:r>
          </a:p>
        </p:txBody>
      </p:sp>
      <p:sp>
        <p:nvSpPr>
          <p:cNvPr id="8" name="Right Bracket 7">
            <a:extLst>
              <a:ext uri="{FF2B5EF4-FFF2-40B4-BE49-F238E27FC236}">
                <a16:creationId xmlns:a16="http://schemas.microsoft.com/office/drawing/2014/main" id="{58EFA4BE-3800-DF80-AADE-2228DD068252}"/>
              </a:ext>
            </a:extLst>
          </p:cNvPr>
          <p:cNvSpPr/>
          <p:nvPr/>
        </p:nvSpPr>
        <p:spPr>
          <a:xfrm>
            <a:off x="5950648" y="1864196"/>
            <a:ext cx="141584" cy="156480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ket 8">
            <a:extLst>
              <a:ext uri="{FF2B5EF4-FFF2-40B4-BE49-F238E27FC236}">
                <a16:creationId xmlns:a16="http://schemas.microsoft.com/office/drawing/2014/main" id="{EFA5D79F-C049-D754-0498-26824E0DDD69}"/>
              </a:ext>
            </a:extLst>
          </p:cNvPr>
          <p:cNvSpPr/>
          <p:nvPr/>
        </p:nvSpPr>
        <p:spPr>
          <a:xfrm>
            <a:off x="5950648" y="4269597"/>
            <a:ext cx="141584" cy="156480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3" name="Table 15">
            <a:extLst>
              <a:ext uri="{FF2B5EF4-FFF2-40B4-BE49-F238E27FC236}">
                <a16:creationId xmlns:a16="http://schemas.microsoft.com/office/drawing/2014/main" id="{8C079434-D304-87EA-4517-3BB701335135}"/>
              </a:ext>
            </a:extLst>
          </p:cNvPr>
          <p:cNvGraphicFramePr>
            <a:graphicFrameLocks noGrp="1"/>
          </p:cNvGraphicFramePr>
          <p:nvPr>
            <p:extLst>
              <p:ext uri="{D42A27DB-BD31-4B8C-83A1-F6EECF244321}">
                <p14:modId xmlns:p14="http://schemas.microsoft.com/office/powerpoint/2010/main" val="722029358"/>
              </p:ext>
            </p:extLst>
          </p:nvPr>
        </p:nvGraphicFramePr>
        <p:xfrm>
          <a:off x="8565588" y="4691705"/>
          <a:ext cx="3493278" cy="556078"/>
        </p:xfrm>
        <a:graphic>
          <a:graphicData uri="http://schemas.openxmlformats.org/drawingml/2006/table">
            <a:tbl>
              <a:tblPr firstRow="1" bandRow="1">
                <a:tableStyleId>{5C22544A-7EE6-4342-B048-85BDC9FD1C3A}</a:tableStyleId>
              </a:tblPr>
              <a:tblGrid>
                <a:gridCol w="582213">
                  <a:extLst>
                    <a:ext uri="{9D8B030D-6E8A-4147-A177-3AD203B41FA5}">
                      <a16:colId xmlns:a16="http://schemas.microsoft.com/office/drawing/2014/main" val="26333301"/>
                    </a:ext>
                  </a:extLst>
                </a:gridCol>
                <a:gridCol w="582213">
                  <a:extLst>
                    <a:ext uri="{9D8B030D-6E8A-4147-A177-3AD203B41FA5}">
                      <a16:colId xmlns:a16="http://schemas.microsoft.com/office/drawing/2014/main" val="2411318646"/>
                    </a:ext>
                  </a:extLst>
                </a:gridCol>
                <a:gridCol w="582213">
                  <a:extLst>
                    <a:ext uri="{9D8B030D-6E8A-4147-A177-3AD203B41FA5}">
                      <a16:colId xmlns:a16="http://schemas.microsoft.com/office/drawing/2014/main" val="716865889"/>
                    </a:ext>
                  </a:extLst>
                </a:gridCol>
                <a:gridCol w="582213">
                  <a:extLst>
                    <a:ext uri="{9D8B030D-6E8A-4147-A177-3AD203B41FA5}">
                      <a16:colId xmlns:a16="http://schemas.microsoft.com/office/drawing/2014/main" val="2871504570"/>
                    </a:ext>
                  </a:extLst>
                </a:gridCol>
                <a:gridCol w="582213">
                  <a:extLst>
                    <a:ext uri="{9D8B030D-6E8A-4147-A177-3AD203B41FA5}">
                      <a16:colId xmlns:a16="http://schemas.microsoft.com/office/drawing/2014/main" val="1306512570"/>
                    </a:ext>
                  </a:extLst>
                </a:gridCol>
                <a:gridCol w="582213">
                  <a:extLst>
                    <a:ext uri="{9D8B030D-6E8A-4147-A177-3AD203B41FA5}">
                      <a16:colId xmlns:a16="http://schemas.microsoft.com/office/drawing/2014/main" val="1927474705"/>
                    </a:ext>
                  </a:extLst>
                </a:gridCol>
              </a:tblGrid>
              <a:tr h="278039">
                <a:tc>
                  <a:txBody>
                    <a:bodyPr/>
                    <a:lstStyle/>
                    <a:p>
                      <a:pPr algn="ctr"/>
                      <a:r>
                        <a:rPr lang="en-US" sz="1200" b="0" dirty="0">
                          <a:solidFill>
                            <a:schemeClr val="bg1"/>
                          </a:solidFill>
                        </a:rPr>
                        <a:t>BC</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AB</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SK/MB</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ON</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QC</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ATL</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tx1"/>
                          </a:solidFill>
                        </a:rPr>
                        <a:t>55%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45%</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51%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53%</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2"/>
                          </a:solidFill>
                        </a:rPr>
                        <a:t>63%</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accent4"/>
                          </a:solidFill>
                        </a:rPr>
                        <a:t>46%</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cxnSp>
        <p:nvCxnSpPr>
          <p:cNvPr id="14" name="Straight Arrow Connector 13">
            <a:extLst>
              <a:ext uri="{FF2B5EF4-FFF2-40B4-BE49-F238E27FC236}">
                <a16:creationId xmlns:a16="http://schemas.microsoft.com/office/drawing/2014/main" id="{FD3880E1-6994-258F-D00F-CAFF4C1B0A2C}"/>
              </a:ext>
            </a:extLst>
          </p:cNvPr>
          <p:cNvCxnSpPr>
            <a:cxnSpLocks/>
          </p:cNvCxnSpPr>
          <p:nvPr/>
        </p:nvCxnSpPr>
        <p:spPr>
          <a:xfrm>
            <a:off x="7807846" y="4964244"/>
            <a:ext cx="618682"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7" name="Table 15">
            <a:extLst>
              <a:ext uri="{FF2B5EF4-FFF2-40B4-BE49-F238E27FC236}">
                <a16:creationId xmlns:a16="http://schemas.microsoft.com/office/drawing/2014/main" id="{F46199E8-DB93-4CF6-12AD-3CBEF37BF76A}"/>
              </a:ext>
            </a:extLst>
          </p:cNvPr>
          <p:cNvGraphicFramePr>
            <a:graphicFrameLocks noGrp="1"/>
          </p:cNvGraphicFramePr>
          <p:nvPr>
            <p:extLst>
              <p:ext uri="{D42A27DB-BD31-4B8C-83A1-F6EECF244321}">
                <p14:modId xmlns:p14="http://schemas.microsoft.com/office/powerpoint/2010/main" val="1131118011"/>
              </p:ext>
            </p:extLst>
          </p:nvPr>
        </p:nvGraphicFramePr>
        <p:xfrm>
          <a:off x="8565588" y="2173632"/>
          <a:ext cx="3493278" cy="556078"/>
        </p:xfrm>
        <a:graphic>
          <a:graphicData uri="http://schemas.openxmlformats.org/drawingml/2006/table">
            <a:tbl>
              <a:tblPr firstRow="1" bandRow="1">
                <a:tableStyleId>{5C22544A-7EE6-4342-B048-85BDC9FD1C3A}</a:tableStyleId>
              </a:tblPr>
              <a:tblGrid>
                <a:gridCol w="582213">
                  <a:extLst>
                    <a:ext uri="{9D8B030D-6E8A-4147-A177-3AD203B41FA5}">
                      <a16:colId xmlns:a16="http://schemas.microsoft.com/office/drawing/2014/main" val="26333301"/>
                    </a:ext>
                  </a:extLst>
                </a:gridCol>
                <a:gridCol w="582213">
                  <a:extLst>
                    <a:ext uri="{9D8B030D-6E8A-4147-A177-3AD203B41FA5}">
                      <a16:colId xmlns:a16="http://schemas.microsoft.com/office/drawing/2014/main" val="2411318646"/>
                    </a:ext>
                  </a:extLst>
                </a:gridCol>
                <a:gridCol w="582213">
                  <a:extLst>
                    <a:ext uri="{9D8B030D-6E8A-4147-A177-3AD203B41FA5}">
                      <a16:colId xmlns:a16="http://schemas.microsoft.com/office/drawing/2014/main" val="716865889"/>
                    </a:ext>
                  </a:extLst>
                </a:gridCol>
                <a:gridCol w="582213">
                  <a:extLst>
                    <a:ext uri="{9D8B030D-6E8A-4147-A177-3AD203B41FA5}">
                      <a16:colId xmlns:a16="http://schemas.microsoft.com/office/drawing/2014/main" val="2871504570"/>
                    </a:ext>
                  </a:extLst>
                </a:gridCol>
                <a:gridCol w="582213">
                  <a:extLst>
                    <a:ext uri="{9D8B030D-6E8A-4147-A177-3AD203B41FA5}">
                      <a16:colId xmlns:a16="http://schemas.microsoft.com/office/drawing/2014/main" val="1306512570"/>
                    </a:ext>
                  </a:extLst>
                </a:gridCol>
                <a:gridCol w="582213">
                  <a:extLst>
                    <a:ext uri="{9D8B030D-6E8A-4147-A177-3AD203B41FA5}">
                      <a16:colId xmlns:a16="http://schemas.microsoft.com/office/drawing/2014/main" val="1927474705"/>
                    </a:ext>
                  </a:extLst>
                </a:gridCol>
              </a:tblGrid>
              <a:tr h="278039">
                <a:tc>
                  <a:txBody>
                    <a:bodyPr/>
                    <a:lstStyle/>
                    <a:p>
                      <a:pPr algn="ctr"/>
                      <a:r>
                        <a:rPr lang="en-US" sz="1200" b="0" dirty="0">
                          <a:solidFill>
                            <a:schemeClr val="bg1"/>
                          </a:solidFill>
                        </a:rPr>
                        <a:t>BC</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AB</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SK/MB</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200" b="0" dirty="0">
                          <a:solidFill>
                            <a:schemeClr val="bg1"/>
                          </a:solidFill>
                        </a:rPr>
                        <a:t>ON</a:t>
                      </a:r>
                      <a:endParaRPr lang="en-CA" sz="1200" b="0"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QC</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CA" sz="1200" b="0" dirty="0">
                          <a:solidFill>
                            <a:schemeClr val="bg1"/>
                          </a:solidFill>
                        </a:rPr>
                        <a:t>ATL</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200" b="0" dirty="0">
                          <a:solidFill>
                            <a:schemeClr val="tx1"/>
                          </a:solidFill>
                        </a:rPr>
                        <a:t>19%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30%</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22%</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21%</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18%</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200" b="0" dirty="0">
                          <a:solidFill>
                            <a:schemeClr val="tx1"/>
                          </a:solidFill>
                        </a:rPr>
                        <a:t>19%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cxnSp>
        <p:nvCxnSpPr>
          <p:cNvPr id="18" name="Straight Arrow Connector 17">
            <a:extLst>
              <a:ext uri="{FF2B5EF4-FFF2-40B4-BE49-F238E27FC236}">
                <a16:creationId xmlns:a16="http://schemas.microsoft.com/office/drawing/2014/main" id="{1F50FCC9-73F5-A558-B0F2-A8FA24C3CB67}"/>
              </a:ext>
            </a:extLst>
          </p:cNvPr>
          <p:cNvCxnSpPr>
            <a:cxnSpLocks/>
          </p:cNvCxnSpPr>
          <p:nvPr/>
        </p:nvCxnSpPr>
        <p:spPr>
          <a:xfrm>
            <a:off x="7807846" y="2446171"/>
            <a:ext cx="618682"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4067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Taking into consideration the information provided to you, when thinking about your next vehicle purchase, which will you choose?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And now, thinking about your next vehicle, would you…</a:t>
            </a:r>
          </a:p>
          <a:p>
            <a:pPr>
              <a:spcBef>
                <a:spcPts val="0"/>
              </a:spcBef>
            </a:pPr>
            <a:r>
              <a:rPr lang="en-CA" sz="1600" dirty="0">
                <a:solidFill>
                  <a:schemeClr val="tx2"/>
                </a:solidFill>
              </a:rPr>
              <a:t>Among non-EV owners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Base: Those who do not own an electric or plug-in hybrid vehicle (n=1,299)</a:t>
            </a:r>
          </a:p>
        </p:txBody>
      </p:sp>
      <p:graphicFrame>
        <p:nvGraphicFramePr>
          <p:cNvPr id="3" name="Content Placeholder 4">
            <a:extLst>
              <a:ext uri="{FF2B5EF4-FFF2-40B4-BE49-F238E27FC236}">
                <a16:creationId xmlns:a16="http://schemas.microsoft.com/office/drawing/2014/main" id="{9894B3F8-DB48-913E-EB52-BF470DC8BF01}"/>
              </a:ext>
            </a:extLst>
          </p:cNvPr>
          <p:cNvGraphicFramePr>
            <a:graphicFrameLocks/>
          </p:cNvGraphicFramePr>
          <p:nvPr>
            <p:extLst>
              <p:ext uri="{D42A27DB-BD31-4B8C-83A1-F6EECF244321}">
                <p14:modId xmlns:p14="http://schemas.microsoft.com/office/powerpoint/2010/main" val="1496752845"/>
              </p:ext>
            </p:extLst>
          </p:nvPr>
        </p:nvGraphicFramePr>
        <p:xfrm>
          <a:off x="349757" y="1722438"/>
          <a:ext cx="9653588" cy="42592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8030F7B-2F44-7532-1C1A-03EAD3DEEE52}"/>
              </a:ext>
            </a:extLst>
          </p:cNvPr>
          <p:cNvSpPr txBox="1"/>
          <p:nvPr/>
        </p:nvSpPr>
        <p:spPr>
          <a:xfrm>
            <a:off x="5985468" y="2174892"/>
            <a:ext cx="1811964" cy="954107"/>
          </a:xfrm>
          <a:prstGeom prst="rect">
            <a:avLst/>
          </a:prstGeom>
          <a:noFill/>
        </p:spPr>
        <p:txBody>
          <a:bodyPr wrap="square" rtlCol="0">
            <a:spAutoFit/>
          </a:bodyPr>
          <a:lstStyle/>
          <a:p>
            <a:pPr algn="ctr"/>
            <a:r>
              <a:rPr lang="en-CA" sz="2400" b="1" dirty="0">
                <a:solidFill>
                  <a:schemeClr val="tx2"/>
                </a:solidFill>
              </a:rPr>
              <a:t>63%</a:t>
            </a:r>
          </a:p>
          <a:p>
            <a:pPr algn="ctr"/>
            <a:r>
              <a:rPr lang="en-CA" sz="1600" b="1" dirty="0"/>
              <a:t>Inclined to choose an EV</a:t>
            </a:r>
          </a:p>
        </p:txBody>
      </p:sp>
      <p:sp>
        <p:nvSpPr>
          <p:cNvPr id="2" name="Right Bracket 1">
            <a:extLst>
              <a:ext uri="{FF2B5EF4-FFF2-40B4-BE49-F238E27FC236}">
                <a16:creationId xmlns:a16="http://schemas.microsoft.com/office/drawing/2014/main" id="{535D758E-E63B-0064-8401-6F76DD694C44}"/>
              </a:ext>
            </a:extLst>
          </p:cNvPr>
          <p:cNvSpPr/>
          <p:nvPr/>
        </p:nvSpPr>
        <p:spPr>
          <a:xfrm>
            <a:off x="5940234" y="1864195"/>
            <a:ext cx="141584" cy="198218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TextBox 7">
            <a:extLst>
              <a:ext uri="{FF2B5EF4-FFF2-40B4-BE49-F238E27FC236}">
                <a16:creationId xmlns:a16="http://schemas.microsoft.com/office/drawing/2014/main" id="{D5B86D19-4A2D-66B3-1640-2B68773446BC}"/>
              </a:ext>
            </a:extLst>
          </p:cNvPr>
          <p:cNvSpPr txBox="1"/>
          <p:nvPr/>
        </p:nvSpPr>
        <p:spPr>
          <a:xfrm>
            <a:off x="6030702" y="4233644"/>
            <a:ext cx="1811964" cy="1200329"/>
          </a:xfrm>
          <a:prstGeom prst="rect">
            <a:avLst/>
          </a:prstGeom>
          <a:noFill/>
        </p:spPr>
        <p:txBody>
          <a:bodyPr wrap="square" rtlCol="0">
            <a:spAutoFit/>
          </a:bodyPr>
          <a:lstStyle/>
          <a:p>
            <a:pPr algn="ctr"/>
            <a:r>
              <a:rPr lang="en-CA" sz="2400" b="1" dirty="0">
                <a:solidFill>
                  <a:srgbClr val="0070C0"/>
                </a:solidFill>
              </a:rPr>
              <a:t>37%</a:t>
            </a:r>
          </a:p>
          <a:p>
            <a:pPr algn="ctr"/>
            <a:r>
              <a:rPr lang="en-CA" sz="1600" b="1" dirty="0"/>
              <a:t>Inclined to choose a gas vehicle</a:t>
            </a:r>
          </a:p>
        </p:txBody>
      </p:sp>
      <p:sp>
        <p:nvSpPr>
          <p:cNvPr id="9" name="Right Bracket 8">
            <a:extLst>
              <a:ext uri="{FF2B5EF4-FFF2-40B4-BE49-F238E27FC236}">
                <a16:creationId xmlns:a16="http://schemas.microsoft.com/office/drawing/2014/main" id="{B84454CE-C293-B176-3E99-61B8CA1E9823}"/>
              </a:ext>
            </a:extLst>
          </p:cNvPr>
          <p:cNvSpPr/>
          <p:nvPr/>
        </p:nvSpPr>
        <p:spPr>
          <a:xfrm>
            <a:off x="5985468" y="3922947"/>
            <a:ext cx="141584" cy="198218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0" name="Straight Arrow Connector 9">
            <a:extLst>
              <a:ext uri="{FF2B5EF4-FFF2-40B4-BE49-F238E27FC236}">
                <a16:creationId xmlns:a16="http://schemas.microsoft.com/office/drawing/2014/main" id="{DFA04B7E-4051-8CC3-6F6E-38E0A98ACCFC}"/>
              </a:ext>
            </a:extLst>
          </p:cNvPr>
          <p:cNvCxnSpPr>
            <a:cxnSpLocks/>
          </p:cNvCxnSpPr>
          <p:nvPr/>
        </p:nvCxnSpPr>
        <p:spPr>
          <a:xfrm>
            <a:off x="7789672" y="2705643"/>
            <a:ext cx="546100" cy="0"/>
          </a:xfrm>
          <a:prstGeom prst="straightConnector1">
            <a:avLst/>
          </a:prstGeom>
          <a:ln w="12700">
            <a:solidFill>
              <a:srgbClr val="169964"/>
            </a:solidFill>
            <a:prstDash val="solid"/>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1" name="Table 15">
            <a:extLst>
              <a:ext uri="{FF2B5EF4-FFF2-40B4-BE49-F238E27FC236}">
                <a16:creationId xmlns:a16="http://schemas.microsoft.com/office/drawing/2014/main" id="{6B6E8B8E-2583-D9C7-6E9A-33BFCF84EB15}"/>
              </a:ext>
            </a:extLst>
          </p:cNvPr>
          <p:cNvGraphicFramePr>
            <a:graphicFrameLocks noGrp="1"/>
          </p:cNvGraphicFramePr>
          <p:nvPr>
            <p:extLst>
              <p:ext uri="{D42A27DB-BD31-4B8C-83A1-F6EECF244321}">
                <p14:modId xmlns:p14="http://schemas.microsoft.com/office/powerpoint/2010/main" val="3704914988"/>
              </p:ext>
            </p:extLst>
          </p:nvPr>
        </p:nvGraphicFramePr>
        <p:xfrm>
          <a:off x="8865437" y="2428869"/>
          <a:ext cx="2915457" cy="556078"/>
        </p:xfrm>
        <a:graphic>
          <a:graphicData uri="http://schemas.openxmlformats.org/drawingml/2006/table">
            <a:tbl>
              <a:tblPr firstRow="1" bandRow="1">
                <a:tableStyleId>{5C22544A-7EE6-4342-B048-85BDC9FD1C3A}</a:tableStyleId>
              </a:tblPr>
              <a:tblGrid>
                <a:gridCol w="971819">
                  <a:extLst>
                    <a:ext uri="{9D8B030D-6E8A-4147-A177-3AD203B41FA5}">
                      <a16:colId xmlns:a16="http://schemas.microsoft.com/office/drawing/2014/main" val="26333301"/>
                    </a:ext>
                  </a:extLst>
                </a:gridCol>
                <a:gridCol w="971819">
                  <a:extLst>
                    <a:ext uri="{9D8B030D-6E8A-4147-A177-3AD203B41FA5}">
                      <a16:colId xmlns:a16="http://schemas.microsoft.com/office/drawing/2014/main" val="2411318646"/>
                    </a:ext>
                  </a:extLst>
                </a:gridCol>
                <a:gridCol w="971819">
                  <a:extLst>
                    <a:ext uri="{9D8B030D-6E8A-4147-A177-3AD203B41FA5}">
                      <a16:colId xmlns:a16="http://schemas.microsoft.com/office/drawing/2014/main" val="2871504570"/>
                    </a:ext>
                  </a:extLst>
                </a:gridCol>
              </a:tblGrid>
              <a:tr h="278039">
                <a:tc>
                  <a:txBody>
                    <a:bodyPr/>
                    <a:lstStyle/>
                    <a:p>
                      <a:pPr algn="ctr"/>
                      <a:r>
                        <a:rPr lang="en-US" sz="1600" b="1" dirty="0">
                          <a:solidFill>
                            <a:schemeClr val="bg1"/>
                          </a:solidFill>
                        </a:rPr>
                        <a:t>Urban</a:t>
                      </a:r>
                      <a:endParaRPr lang="en-CA" sz="1600" b="1"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600" b="1" dirty="0">
                          <a:solidFill>
                            <a:schemeClr val="bg1"/>
                          </a:solidFill>
                        </a:rPr>
                        <a:t>Suburban</a:t>
                      </a:r>
                      <a:endParaRPr lang="en-CA" sz="1600" b="1"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tc>
                  <a:txBody>
                    <a:bodyPr/>
                    <a:lstStyle/>
                    <a:p>
                      <a:pPr algn="ctr"/>
                      <a:r>
                        <a:rPr lang="en-US" sz="1600" b="1" dirty="0">
                          <a:solidFill>
                            <a:schemeClr val="bg1"/>
                          </a:solidFill>
                        </a:rPr>
                        <a:t>Rural</a:t>
                      </a:r>
                      <a:endParaRPr lang="en-CA" sz="1600" b="1" dirty="0">
                        <a:solidFill>
                          <a:schemeClr val="bg1"/>
                        </a:solidFill>
                      </a:endParaRP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solidFill>
                      <a:srgbClr val="186836"/>
                    </a:solidFill>
                  </a:tcPr>
                </a:tc>
                <a:extLst>
                  <a:ext uri="{0D108BD9-81ED-4DB2-BD59-A6C34878D82A}">
                    <a16:rowId xmlns:a16="http://schemas.microsoft.com/office/drawing/2014/main" val="3629489502"/>
                  </a:ext>
                </a:extLst>
              </a:tr>
              <a:tr h="278039">
                <a:tc>
                  <a:txBody>
                    <a:bodyPr/>
                    <a:lstStyle/>
                    <a:p>
                      <a:pPr algn="ctr"/>
                      <a:r>
                        <a:rPr lang="en-CA" sz="1600" b="0" dirty="0">
                          <a:solidFill>
                            <a:srgbClr val="00B050"/>
                          </a:solidFill>
                        </a:rPr>
                        <a:t>69%</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600" b="0" dirty="0">
                          <a:solidFill>
                            <a:schemeClr val="tx2"/>
                          </a:solidFill>
                        </a:rPr>
                        <a:t>62%</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tc>
                  <a:txBody>
                    <a:bodyPr/>
                    <a:lstStyle/>
                    <a:p>
                      <a:pPr algn="ctr"/>
                      <a:r>
                        <a:rPr lang="en-CA" sz="1600" b="0" dirty="0">
                          <a:solidFill>
                            <a:srgbClr val="FF0000"/>
                          </a:solidFill>
                        </a:rPr>
                        <a:t>53%</a:t>
                      </a:r>
                    </a:p>
                  </a:txBody>
                  <a:tcPr marL="0" marR="0" marT="0" marB="0" anchor="ctr">
                    <a:lnL w="3175" cap="flat" cmpd="sng" algn="ctr">
                      <a:solidFill>
                        <a:schemeClr val="bg1">
                          <a:lumMod val="85000"/>
                        </a:schemeClr>
                      </a:solidFill>
                      <a:prstDash val="lgDash"/>
                      <a:round/>
                      <a:headEnd type="none" w="med" len="med"/>
                      <a:tailEnd type="none" w="med" len="med"/>
                    </a:lnL>
                    <a:lnR w="3175" cap="flat" cmpd="sng" algn="ctr">
                      <a:solidFill>
                        <a:schemeClr val="bg1">
                          <a:lumMod val="85000"/>
                        </a:schemeClr>
                      </a:solidFill>
                      <a:prstDash val="lgDash"/>
                      <a:round/>
                      <a:headEnd type="none" w="med" len="med"/>
                      <a:tailEnd type="none" w="med" len="med"/>
                    </a:lnR>
                    <a:lnT w="3175" cap="flat" cmpd="sng" algn="ctr">
                      <a:solidFill>
                        <a:schemeClr val="bg1">
                          <a:lumMod val="85000"/>
                        </a:schemeClr>
                      </a:solidFill>
                      <a:prstDash val="lgDash"/>
                      <a:round/>
                      <a:headEnd type="none" w="med" len="med"/>
                      <a:tailEnd type="none" w="med" len="med"/>
                    </a:lnT>
                    <a:lnB w="3175" cap="flat" cmpd="sng" algn="ctr">
                      <a:solidFill>
                        <a:schemeClr val="bg1">
                          <a:lumMod val="85000"/>
                        </a:schemeClr>
                      </a:solidFill>
                      <a:prstDash val="lgDash"/>
                      <a:round/>
                      <a:headEnd type="none" w="med" len="med"/>
                      <a:tailEnd type="none" w="med" len="med"/>
                    </a:lnB>
                    <a:noFill/>
                  </a:tcPr>
                </a:tc>
                <a:extLst>
                  <a:ext uri="{0D108BD9-81ED-4DB2-BD59-A6C34878D82A}">
                    <a16:rowId xmlns:a16="http://schemas.microsoft.com/office/drawing/2014/main" val="378107356"/>
                  </a:ext>
                </a:extLst>
              </a:tr>
            </a:tbl>
          </a:graphicData>
        </a:graphic>
      </p:graphicFrame>
      <p:sp>
        <p:nvSpPr>
          <p:cNvPr id="13" name="Text Placeholder 4">
            <a:extLst>
              <a:ext uri="{FF2B5EF4-FFF2-40B4-BE49-F238E27FC236}">
                <a16:creationId xmlns:a16="http://schemas.microsoft.com/office/drawing/2014/main" id="{7B1FD099-32B5-BBC7-C9FE-20147B0D861C}"/>
              </a:ext>
            </a:extLst>
          </p:cNvPr>
          <p:cNvSpPr txBox="1">
            <a:spLocks/>
          </p:cNvSpPr>
          <p:nvPr/>
        </p:nvSpPr>
        <p:spPr>
          <a:xfrm>
            <a:off x="315913" y="6266244"/>
            <a:ext cx="9653588" cy="3016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b="0" i="0" kern="1200">
                <a:solidFill>
                  <a:schemeClr val="accent2"/>
                </a:solidFill>
                <a:latin typeface="Gill Sans Nova" panose="020B06020201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Gill Sans Nova Light" panose="020B03020201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Gill Sans Nova Light" panose="020B03020201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Gill Sans Nova Light" panose="020B03020201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Gill Sans Nova Light" panose="020B03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3626058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ED46D2-18D6-707E-6CD7-22DC93000BEF}"/>
              </a:ext>
            </a:extLst>
          </p:cNvPr>
          <p:cNvSpPr>
            <a:spLocks noGrp="1"/>
          </p:cNvSpPr>
          <p:nvPr>
            <p:ph type="body" sz="quarter" idx="10"/>
          </p:nvPr>
        </p:nvSpPr>
        <p:spPr/>
        <p:txBody>
          <a:bodyPr/>
          <a:lstStyle/>
          <a:p>
            <a:r>
              <a:rPr lang="en-CA" dirty="0"/>
              <a:t>When thinking about your next vehicle, which will you choose?</a:t>
            </a:r>
            <a:endParaRPr lang="en-CA" sz="2400" dirty="0"/>
          </a:p>
          <a:p>
            <a:pPr>
              <a:spcBef>
                <a:spcPts val="0"/>
              </a:spcBef>
            </a:pPr>
            <a:r>
              <a:rPr lang="en-CA" sz="1800" dirty="0">
                <a:solidFill>
                  <a:schemeClr val="tx2"/>
                </a:solidFill>
              </a:rPr>
              <a:t>Among non-EV owners</a:t>
            </a:r>
            <a:endParaRPr lang="en-CA" sz="2400" dirty="0">
              <a:solidFill>
                <a:schemeClr val="tx2"/>
              </a:solidFill>
            </a:endParaRPr>
          </a:p>
        </p:txBody>
      </p:sp>
      <p:sp>
        <p:nvSpPr>
          <p:cNvPr id="17" name="Text Placeholder 4">
            <a:extLst>
              <a:ext uri="{FF2B5EF4-FFF2-40B4-BE49-F238E27FC236}">
                <a16:creationId xmlns:a16="http://schemas.microsoft.com/office/drawing/2014/main" id="{5E257E58-1AF8-BDF1-F472-88CC8FD361D4}"/>
              </a:ext>
            </a:extLst>
          </p:cNvPr>
          <p:cNvSpPr>
            <a:spLocks noGrp="1"/>
          </p:cNvSpPr>
          <p:nvPr>
            <p:ph type="body" sz="quarter" idx="11"/>
          </p:nvPr>
        </p:nvSpPr>
        <p:spPr>
          <a:xfrm>
            <a:off x="163513" y="6113844"/>
            <a:ext cx="9653588" cy="301625"/>
          </a:xfrm>
        </p:spPr>
        <p:txBody>
          <a:bodyPr/>
          <a:lstStyle/>
          <a:p>
            <a:r>
              <a:rPr lang="en-CA" sz="1050" dirty="0"/>
              <a:t>Base: Those who do not own an electric or plug-in hybrid vehicle (n=1,299)</a:t>
            </a:r>
          </a:p>
        </p:txBody>
      </p:sp>
      <p:graphicFrame>
        <p:nvGraphicFramePr>
          <p:cNvPr id="18" name="Table 7">
            <a:extLst>
              <a:ext uri="{FF2B5EF4-FFF2-40B4-BE49-F238E27FC236}">
                <a16:creationId xmlns:a16="http://schemas.microsoft.com/office/drawing/2014/main" id="{9B92AFFD-BDC2-5041-944F-EE9EC9B323D7}"/>
              </a:ext>
            </a:extLst>
          </p:cNvPr>
          <p:cNvGraphicFramePr>
            <a:graphicFrameLocks noGrp="1"/>
          </p:cNvGraphicFramePr>
          <p:nvPr>
            <p:extLst>
              <p:ext uri="{D42A27DB-BD31-4B8C-83A1-F6EECF244321}">
                <p14:modId xmlns:p14="http://schemas.microsoft.com/office/powerpoint/2010/main" val="4118778226"/>
              </p:ext>
            </p:extLst>
          </p:nvPr>
        </p:nvGraphicFramePr>
        <p:xfrm>
          <a:off x="1266691" y="2062519"/>
          <a:ext cx="8302063" cy="2814476"/>
        </p:xfrm>
        <a:graphic>
          <a:graphicData uri="http://schemas.openxmlformats.org/drawingml/2006/table">
            <a:tbl>
              <a:tblPr firstRow="1" bandRow="1">
                <a:tableStyleId>{5C22544A-7EE6-4342-B048-85BDC9FD1C3A}</a:tableStyleId>
              </a:tblPr>
              <a:tblGrid>
                <a:gridCol w="4315537">
                  <a:extLst>
                    <a:ext uri="{9D8B030D-6E8A-4147-A177-3AD203B41FA5}">
                      <a16:colId xmlns:a16="http://schemas.microsoft.com/office/drawing/2014/main" val="458427368"/>
                    </a:ext>
                  </a:extLst>
                </a:gridCol>
                <a:gridCol w="1328842">
                  <a:extLst>
                    <a:ext uri="{9D8B030D-6E8A-4147-A177-3AD203B41FA5}">
                      <a16:colId xmlns:a16="http://schemas.microsoft.com/office/drawing/2014/main" val="711338361"/>
                    </a:ext>
                  </a:extLst>
                </a:gridCol>
                <a:gridCol w="1328842">
                  <a:extLst>
                    <a:ext uri="{9D8B030D-6E8A-4147-A177-3AD203B41FA5}">
                      <a16:colId xmlns:a16="http://schemas.microsoft.com/office/drawing/2014/main" val="3704757941"/>
                    </a:ext>
                  </a:extLst>
                </a:gridCol>
                <a:gridCol w="1328842">
                  <a:extLst>
                    <a:ext uri="{9D8B030D-6E8A-4147-A177-3AD203B41FA5}">
                      <a16:colId xmlns:a16="http://schemas.microsoft.com/office/drawing/2014/main" val="1834428886"/>
                    </a:ext>
                  </a:extLst>
                </a:gridCol>
              </a:tblGrid>
              <a:tr h="390423">
                <a:tc>
                  <a:txBody>
                    <a:bodyPr/>
                    <a:lstStyle/>
                    <a:p>
                      <a:endParaRPr lang="en-CA"/>
                    </a:p>
                  </a:txBody>
                  <a:tcPr/>
                </a:tc>
                <a:tc>
                  <a:txBody>
                    <a:bodyPr/>
                    <a:lstStyle/>
                    <a:p>
                      <a:pPr algn="ctr"/>
                      <a:r>
                        <a:rPr lang="en-CA" dirty="0"/>
                        <a:t>Before</a:t>
                      </a:r>
                    </a:p>
                  </a:txBody>
                  <a:tcPr anchor="ctr"/>
                </a:tc>
                <a:tc>
                  <a:txBody>
                    <a:bodyPr/>
                    <a:lstStyle/>
                    <a:p>
                      <a:pPr algn="ctr"/>
                      <a:r>
                        <a:rPr lang="en-CA" dirty="0"/>
                        <a:t>After</a:t>
                      </a:r>
                    </a:p>
                  </a:txBody>
                  <a:tcPr anchor="ctr"/>
                </a:tc>
                <a:tc>
                  <a:txBody>
                    <a:bodyPr/>
                    <a:lstStyle/>
                    <a:p>
                      <a:pPr algn="ctr"/>
                      <a:r>
                        <a:rPr lang="en-CA" dirty="0"/>
                        <a:t>Variation</a:t>
                      </a:r>
                    </a:p>
                  </a:txBody>
                  <a:tcPr anchor="ctr"/>
                </a:tc>
                <a:extLst>
                  <a:ext uri="{0D108BD9-81ED-4DB2-BD59-A6C34878D82A}">
                    <a16:rowId xmlns:a16="http://schemas.microsoft.com/office/drawing/2014/main" val="3511386076"/>
                  </a:ext>
                </a:extLst>
              </a:tr>
              <a:tr h="390423">
                <a:tc>
                  <a:txBody>
                    <a:bodyPr/>
                    <a:lstStyle/>
                    <a:p>
                      <a:r>
                        <a:rPr lang="en-US" sz="1600" dirty="0"/>
                        <a:t>Certain to choose an electric vehicle</a:t>
                      </a:r>
                    </a:p>
                  </a:txBody>
                  <a:tcPr anchor="ctr"/>
                </a:tc>
                <a:tc>
                  <a:txBody>
                    <a:bodyPr/>
                    <a:lstStyle/>
                    <a:p>
                      <a:pPr algn="ctr"/>
                      <a:r>
                        <a:rPr lang="en-CA" dirty="0"/>
                        <a:t>7.15%</a:t>
                      </a:r>
                    </a:p>
                  </a:txBody>
                  <a:tcPr anchor="ctr"/>
                </a:tc>
                <a:tc>
                  <a:txBody>
                    <a:bodyPr/>
                    <a:lstStyle/>
                    <a:p>
                      <a:pPr algn="ctr"/>
                      <a:r>
                        <a:rPr lang="en-CA" dirty="0"/>
                        <a:t>11.57%</a:t>
                      </a:r>
                    </a:p>
                  </a:txBody>
                  <a:tcPr anchor="ctr"/>
                </a:tc>
                <a:tc>
                  <a:txBody>
                    <a:bodyPr/>
                    <a:lstStyle/>
                    <a:p>
                      <a:pPr algn="ctr"/>
                      <a:r>
                        <a:rPr lang="en-CA" dirty="0"/>
                        <a:t>+4.42</a:t>
                      </a:r>
                    </a:p>
                  </a:txBody>
                  <a:tcPr anchor="ctr"/>
                </a:tc>
                <a:extLst>
                  <a:ext uri="{0D108BD9-81ED-4DB2-BD59-A6C34878D82A}">
                    <a16:rowId xmlns:a16="http://schemas.microsoft.com/office/drawing/2014/main" val="84577619"/>
                  </a:ext>
                </a:extLst>
              </a:tr>
              <a:tr h="390423">
                <a:tc>
                  <a:txBody>
                    <a:bodyPr/>
                    <a:lstStyle/>
                    <a:p>
                      <a:r>
                        <a:rPr lang="en-US" sz="1600" dirty="0"/>
                        <a:t>Very likely to choose an electric vehicle</a:t>
                      </a:r>
                    </a:p>
                  </a:txBody>
                  <a:tcPr anchor="ctr"/>
                </a:tc>
                <a:tc>
                  <a:txBody>
                    <a:bodyPr/>
                    <a:lstStyle/>
                    <a:p>
                      <a:pPr algn="ctr"/>
                      <a:r>
                        <a:rPr lang="en-CA" dirty="0"/>
                        <a:t>13.29%</a:t>
                      </a:r>
                    </a:p>
                  </a:txBody>
                  <a:tcPr anchor="ctr"/>
                </a:tc>
                <a:tc>
                  <a:txBody>
                    <a:bodyPr/>
                    <a:lstStyle/>
                    <a:p>
                      <a:pPr algn="ctr"/>
                      <a:r>
                        <a:rPr lang="en-CA" dirty="0"/>
                        <a:t>19.60%</a:t>
                      </a:r>
                    </a:p>
                  </a:txBody>
                  <a:tcPr anchor="ctr"/>
                </a:tc>
                <a:tc>
                  <a:txBody>
                    <a:bodyPr/>
                    <a:lstStyle/>
                    <a:p>
                      <a:pPr algn="ctr"/>
                      <a:r>
                        <a:rPr lang="en-CA" dirty="0"/>
                        <a:t>+6.31</a:t>
                      </a:r>
                    </a:p>
                  </a:txBody>
                  <a:tcPr anchor="ctr"/>
                </a:tc>
                <a:extLst>
                  <a:ext uri="{0D108BD9-81ED-4DB2-BD59-A6C34878D82A}">
                    <a16:rowId xmlns:a16="http://schemas.microsoft.com/office/drawing/2014/main" val="4220288421"/>
                  </a:ext>
                </a:extLst>
              </a:tr>
              <a:tr h="471938">
                <a:tc>
                  <a:txBody>
                    <a:bodyPr/>
                    <a:lstStyle/>
                    <a:p>
                      <a:r>
                        <a:rPr lang="en-US" sz="1600" dirty="0"/>
                        <a:t>Inclined to choose an electric vehicle</a:t>
                      </a:r>
                    </a:p>
                  </a:txBody>
                  <a:tcPr anchor="ctr"/>
                </a:tc>
                <a:tc>
                  <a:txBody>
                    <a:bodyPr/>
                    <a:lstStyle/>
                    <a:p>
                      <a:pPr algn="ctr"/>
                      <a:r>
                        <a:rPr lang="en-CA" dirty="0"/>
                        <a:t>22.64%</a:t>
                      </a:r>
                    </a:p>
                  </a:txBody>
                  <a:tcPr anchor="ctr"/>
                </a:tc>
                <a:tc>
                  <a:txBody>
                    <a:bodyPr/>
                    <a:lstStyle/>
                    <a:p>
                      <a:pPr algn="ctr"/>
                      <a:r>
                        <a:rPr lang="en-CA" dirty="0"/>
                        <a:t>32.28%</a:t>
                      </a:r>
                    </a:p>
                  </a:txBody>
                  <a:tcPr anchor="ctr"/>
                </a:tc>
                <a:tc>
                  <a:txBody>
                    <a:bodyPr/>
                    <a:lstStyle/>
                    <a:p>
                      <a:pPr algn="ctr"/>
                      <a:r>
                        <a:rPr lang="en-CA" dirty="0"/>
                        <a:t>+9.64</a:t>
                      </a:r>
                    </a:p>
                  </a:txBody>
                  <a:tcPr anchor="ctr"/>
                </a:tc>
                <a:extLst>
                  <a:ext uri="{0D108BD9-81ED-4DB2-BD59-A6C34878D82A}">
                    <a16:rowId xmlns:a16="http://schemas.microsoft.com/office/drawing/2014/main" val="694847357"/>
                  </a:ext>
                </a:extLst>
              </a:tr>
              <a:tr h="390423">
                <a:tc>
                  <a:txBody>
                    <a:bodyPr/>
                    <a:lstStyle/>
                    <a:p>
                      <a:r>
                        <a:rPr lang="en-US" sz="1600" dirty="0"/>
                        <a:t>Inclined to choose a gas vehicle</a:t>
                      </a:r>
                    </a:p>
                  </a:txBody>
                  <a:tcPr anchor="ctr"/>
                </a:tc>
                <a:tc>
                  <a:txBody>
                    <a:bodyPr/>
                    <a:lstStyle/>
                    <a:p>
                      <a:pPr algn="ctr"/>
                      <a:r>
                        <a:rPr lang="en-CA" dirty="0"/>
                        <a:t>22.71%</a:t>
                      </a:r>
                    </a:p>
                  </a:txBody>
                  <a:tcPr anchor="ctr"/>
                </a:tc>
                <a:tc>
                  <a:txBody>
                    <a:bodyPr/>
                    <a:lstStyle/>
                    <a:p>
                      <a:pPr algn="ctr"/>
                      <a:r>
                        <a:rPr lang="en-CA" dirty="0"/>
                        <a:t>15.79%</a:t>
                      </a:r>
                    </a:p>
                  </a:txBody>
                  <a:tcPr anchor="ctr"/>
                </a:tc>
                <a:tc>
                  <a:txBody>
                    <a:bodyPr/>
                    <a:lstStyle/>
                    <a:p>
                      <a:pPr algn="ctr"/>
                      <a:r>
                        <a:rPr lang="en-CA" dirty="0"/>
                        <a:t>-6.92</a:t>
                      </a:r>
                    </a:p>
                  </a:txBody>
                  <a:tcPr anchor="ctr"/>
                </a:tc>
                <a:extLst>
                  <a:ext uri="{0D108BD9-81ED-4DB2-BD59-A6C34878D82A}">
                    <a16:rowId xmlns:a16="http://schemas.microsoft.com/office/drawing/2014/main" val="998552519"/>
                  </a:ext>
                </a:extLst>
              </a:tr>
              <a:tr h="390423">
                <a:tc>
                  <a:txBody>
                    <a:bodyPr/>
                    <a:lstStyle/>
                    <a:p>
                      <a:r>
                        <a:rPr lang="en-US" sz="1600" dirty="0"/>
                        <a:t>Very likely to choose a gas vehicle</a:t>
                      </a:r>
                    </a:p>
                  </a:txBody>
                  <a:tcPr anchor="ctr"/>
                </a:tc>
                <a:tc>
                  <a:txBody>
                    <a:bodyPr/>
                    <a:lstStyle/>
                    <a:p>
                      <a:pPr algn="ctr"/>
                      <a:r>
                        <a:rPr lang="en-CA" dirty="0"/>
                        <a:t>16.97%</a:t>
                      </a:r>
                    </a:p>
                  </a:txBody>
                  <a:tcPr anchor="ctr"/>
                </a:tc>
                <a:tc>
                  <a:txBody>
                    <a:bodyPr/>
                    <a:lstStyle/>
                    <a:p>
                      <a:pPr algn="ctr"/>
                      <a:r>
                        <a:rPr lang="en-CA" dirty="0"/>
                        <a:t>9.93%</a:t>
                      </a:r>
                    </a:p>
                  </a:txBody>
                  <a:tcPr anchor="ctr"/>
                </a:tc>
                <a:tc>
                  <a:txBody>
                    <a:bodyPr/>
                    <a:lstStyle/>
                    <a:p>
                      <a:pPr algn="ctr"/>
                      <a:r>
                        <a:rPr lang="en-CA" dirty="0"/>
                        <a:t>-7.04</a:t>
                      </a:r>
                    </a:p>
                  </a:txBody>
                  <a:tcPr anchor="ctr"/>
                </a:tc>
                <a:extLst>
                  <a:ext uri="{0D108BD9-81ED-4DB2-BD59-A6C34878D82A}">
                    <a16:rowId xmlns:a16="http://schemas.microsoft.com/office/drawing/2014/main" val="233462657"/>
                  </a:ext>
                </a:extLst>
              </a:tr>
              <a:tr h="390423">
                <a:tc>
                  <a:txBody>
                    <a:bodyPr/>
                    <a:lstStyle/>
                    <a:p>
                      <a:r>
                        <a:rPr lang="en-US" sz="1600" dirty="0"/>
                        <a:t>Certain to choose a gas vehicle</a:t>
                      </a:r>
                    </a:p>
                  </a:txBody>
                  <a:tcPr anchor="ctr"/>
                </a:tc>
                <a:tc>
                  <a:txBody>
                    <a:bodyPr/>
                    <a:lstStyle/>
                    <a:p>
                      <a:pPr algn="ctr"/>
                      <a:r>
                        <a:rPr lang="en-CA" dirty="0"/>
                        <a:t>17.25%</a:t>
                      </a:r>
                    </a:p>
                  </a:txBody>
                  <a:tcPr anchor="ctr"/>
                </a:tc>
                <a:tc>
                  <a:txBody>
                    <a:bodyPr/>
                    <a:lstStyle/>
                    <a:p>
                      <a:pPr algn="ctr"/>
                      <a:r>
                        <a:rPr lang="en-CA" dirty="0"/>
                        <a:t>10.83%</a:t>
                      </a:r>
                    </a:p>
                  </a:txBody>
                  <a:tcPr anchor="ctr"/>
                </a:tc>
                <a:tc>
                  <a:txBody>
                    <a:bodyPr/>
                    <a:lstStyle/>
                    <a:p>
                      <a:pPr algn="ctr"/>
                      <a:r>
                        <a:rPr lang="en-CA" dirty="0"/>
                        <a:t>-6.42</a:t>
                      </a:r>
                    </a:p>
                  </a:txBody>
                  <a:tcPr anchor="ctr"/>
                </a:tc>
                <a:extLst>
                  <a:ext uri="{0D108BD9-81ED-4DB2-BD59-A6C34878D82A}">
                    <a16:rowId xmlns:a16="http://schemas.microsoft.com/office/drawing/2014/main" val="3776467671"/>
                  </a:ext>
                </a:extLst>
              </a:tr>
            </a:tbl>
          </a:graphicData>
        </a:graphic>
      </p:graphicFrame>
      <p:sp>
        <p:nvSpPr>
          <p:cNvPr id="19" name="TextBox 18">
            <a:extLst>
              <a:ext uri="{FF2B5EF4-FFF2-40B4-BE49-F238E27FC236}">
                <a16:creationId xmlns:a16="http://schemas.microsoft.com/office/drawing/2014/main" id="{6F1ACEAC-C2F8-4649-A811-CE88D8F0D761}"/>
              </a:ext>
            </a:extLst>
          </p:cNvPr>
          <p:cNvSpPr txBox="1"/>
          <p:nvPr/>
        </p:nvSpPr>
        <p:spPr>
          <a:xfrm>
            <a:off x="9944351" y="2499357"/>
            <a:ext cx="1811964" cy="954107"/>
          </a:xfrm>
          <a:prstGeom prst="rect">
            <a:avLst/>
          </a:prstGeom>
          <a:noFill/>
        </p:spPr>
        <p:txBody>
          <a:bodyPr wrap="square" rtlCol="0">
            <a:spAutoFit/>
          </a:bodyPr>
          <a:lstStyle/>
          <a:p>
            <a:pPr algn="ctr"/>
            <a:r>
              <a:rPr lang="en-CA" sz="2400" b="1" dirty="0">
                <a:solidFill>
                  <a:schemeClr val="tx2"/>
                </a:solidFill>
              </a:rPr>
              <a:t>+20.37</a:t>
            </a:r>
          </a:p>
          <a:p>
            <a:pPr algn="ctr"/>
            <a:r>
              <a:rPr lang="en-CA" sz="1600" b="1" dirty="0"/>
              <a:t>Inclined to choose an EV</a:t>
            </a:r>
          </a:p>
        </p:txBody>
      </p:sp>
      <p:sp>
        <p:nvSpPr>
          <p:cNvPr id="20" name="Right Bracket 19">
            <a:extLst>
              <a:ext uri="{FF2B5EF4-FFF2-40B4-BE49-F238E27FC236}">
                <a16:creationId xmlns:a16="http://schemas.microsoft.com/office/drawing/2014/main" id="{75925A7B-B804-AD88-81C7-FBD66E62A721}"/>
              </a:ext>
            </a:extLst>
          </p:cNvPr>
          <p:cNvSpPr/>
          <p:nvPr/>
        </p:nvSpPr>
        <p:spPr>
          <a:xfrm>
            <a:off x="9958111" y="2460028"/>
            <a:ext cx="100289" cy="103239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TextBox 20">
            <a:extLst>
              <a:ext uri="{FF2B5EF4-FFF2-40B4-BE49-F238E27FC236}">
                <a16:creationId xmlns:a16="http://schemas.microsoft.com/office/drawing/2014/main" id="{AF1B17BD-8A64-767D-9CC3-4D6F1940A6C5}"/>
              </a:ext>
            </a:extLst>
          </p:cNvPr>
          <p:cNvSpPr txBox="1"/>
          <p:nvPr/>
        </p:nvSpPr>
        <p:spPr>
          <a:xfrm>
            <a:off x="9944351" y="3705017"/>
            <a:ext cx="1811964" cy="1200329"/>
          </a:xfrm>
          <a:prstGeom prst="rect">
            <a:avLst/>
          </a:prstGeom>
          <a:noFill/>
        </p:spPr>
        <p:txBody>
          <a:bodyPr wrap="square" rtlCol="0">
            <a:spAutoFit/>
          </a:bodyPr>
          <a:lstStyle/>
          <a:p>
            <a:pPr algn="ctr"/>
            <a:r>
              <a:rPr lang="en-CA" sz="2400" b="1" dirty="0">
                <a:solidFill>
                  <a:schemeClr val="accent4"/>
                </a:solidFill>
              </a:rPr>
              <a:t>-20.38</a:t>
            </a:r>
          </a:p>
          <a:p>
            <a:pPr algn="ctr"/>
            <a:r>
              <a:rPr lang="en-CA" sz="1600" b="1" dirty="0"/>
              <a:t>Inclined to choose a gas vehicle</a:t>
            </a:r>
          </a:p>
        </p:txBody>
      </p:sp>
      <p:sp>
        <p:nvSpPr>
          <p:cNvPr id="22" name="Right Bracket 21">
            <a:extLst>
              <a:ext uri="{FF2B5EF4-FFF2-40B4-BE49-F238E27FC236}">
                <a16:creationId xmlns:a16="http://schemas.microsoft.com/office/drawing/2014/main" id="{3958C8FF-A217-6BEB-BFB4-BBEEFA46001B}"/>
              </a:ext>
            </a:extLst>
          </p:cNvPr>
          <p:cNvSpPr/>
          <p:nvPr/>
        </p:nvSpPr>
        <p:spPr>
          <a:xfrm>
            <a:off x="9958111" y="3793704"/>
            <a:ext cx="100289" cy="103239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958066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7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A46FD4-397C-69D8-CBCB-3621624A375E}"/>
              </a:ext>
            </a:extLst>
          </p:cNvPr>
          <p:cNvSpPr>
            <a:spLocks noGrp="1"/>
          </p:cNvSpPr>
          <p:nvPr>
            <p:ph type="body" sz="quarter" idx="10"/>
          </p:nvPr>
        </p:nvSpPr>
        <p:spPr/>
        <p:txBody>
          <a:bodyPr/>
          <a:lstStyle/>
          <a:p>
            <a:r>
              <a:rPr lang="en-CA">
                <a:latin typeface="+mj-lt"/>
              </a:rPr>
              <a:t>Key Findings</a:t>
            </a:r>
          </a:p>
        </p:txBody>
      </p:sp>
      <p:grpSp>
        <p:nvGrpSpPr>
          <p:cNvPr id="4" name="Group 3">
            <a:extLst>
              <a:ext uri="{FF2B5EF4-FFF2-40B4-BE49-F238E27FC236}">
                <a16:creationId xmlns:a16="http://schemas.microsoft.com/office/drawing/2014/main" id="{00E2A312-F24D-A1C8-F200-99012141DA4E}"/>
              </a:ext>
            </a:extLst>
          </p:cNvPr>
          <p:cNvGrpSpPr/>
          <p:nvPr/>
        </p:nvGrpSpPr>
        <p:grpSpPr>
          <a:xfrm>
            <a:off x="465100" y="2709408"/>
            <a:ext cx="11059824" cy="1107998"/>
            <a:chOff x="529344" y="1473693"/>
            <a:chExt cx="11084175" cy="1085149"/>
          </a:xfrm>
        </p:grpSpPr>
        <p:sp>
          <p:nvSpPr>
            <p:cNvPr id="5" name="Rectangle: Rounded Corners 4">
              <a:extLst>
                <a:ext uri="{FF2B5EF4-FFF2-40B4-BE49-F238E27FC236}">
                  <a16:creationId xmlns:a16="http://schemas.microsoft.com/office/drawing/2014/main" id="{349FF538-DD57-8FCB-CFBC-51C230455AE6}"/>
                </a:ext>
              </a:extLst>
            </p:cNvPr>
            <p:cNvSpPr/>
            <p:nvPr/>
          </p:nvSpPr>
          <p:spPr>
            <a:xfrm>
              <a:off x="3252247" y="1490274"/>
              <a:ext cx="8361272" cy="1063069"/>
            </a:xfrm>
            <a:prstGeom prst="roundRect">
              <a:avLst/>
            </a:prstGeom>
            <a:solidFill>
              <a:schemeClr val="bg1">
                <a:lumMod val="95000"/>
              </a:schemeClr>
            </a:solidFill>
            <a:ln w="25400" cap="flat" cmpd="sng" algn="ctr">
              <a:noFill/>
              <a:prstDash val="solid"/>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6" name="Arrow: Pentagon 5">
              <a:extLst>
                <a:ext uri="{FF2B5EF4-FFF2-40B4-BE49-F238E27FC236}">
                  <a16:creationId xmlns:a16="http://schemas.microsoft.com/office/drawing/2014/main" id="{ED771054-56B7-33DB-86F7-069B26E99C3B}"/>
                </a:ext>
              </a:extLst>
            </p:cNvPr>
            <p:cNvSpPr/>
            <p:nvPr/>
          </p:nvSpPr>
          <p:spPr>
            <a:xfrm>
              <a:off x="1048381" y="1491595"/>
              <a:ext cx="3233394" cy="1063069"/>
            </a:xfrm>
            <a:prstGeom prst="homePlate">
              <a:avLst>
                <a:gd name="adj" fmla="val 36342"/>
              </a:avLst>
            </a:prstGeom>
            <a:solidFill>
              <a:srgbClr val="169964"/>
            </a:solidFill>
            <a:ln w="25400" cap="flat" cmpd="sng" algn="ctr">
              <a:noFill/>
              <a:prstDash val="solid"/>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7" name="Oval 6">
              <a:extLst>
                <a:ext uri="{FF2B5EF4-FFF2-40B4-BE49-F238E27FC236}">
                  <a16:creationId xmlns:a16="http://schemas.microsoft.com/office/drawing/2014/main" id="{19F36E3A-F75B-69C5-8099-75C1BA7F3055}"/>
                </a:ext>
              </a:extLst>
            </p:cNvPr>
            <p:cNvSpPr/>
            <p:nvPr/>
          </p:nvSpPr>
          <p:spPr>
            <a:xfrm>
              <a:off x="529344" y="1491594"/>
              <a:ext cx="1080647" cy="1063069"/>
            </a:xfrm>
            <a:prstGeom prst="ellipse">
              <a:avLst/>
            </a:prstGeom>
            <a:solidFill>
              <a:srgbClr val="11754D"/>
            </a:solidFill>
            <a:ln>
              <a:noFill/>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8" name="TextBox 9">
              <a:extLst>
                <a:ext uri="{FF2B5EF4-FFF2-40B4-BE49-F238E27FC236}">
                  <a16:creationId xmlns:a16="http://schemas.microsoft.com/office/drawing/2014/main" id="{5E2FAD71-B719-C17D-A467-FBB7476CDA07}"/>
                </a:ext>
              </a:extLst>
            </p:cNvPr>
            <p:cNvSpPr txBox="1"/>
            <p:nvPr/>
          </p:nvSpPr>
          <p:spPr>
            <a:xfrm>
              <a:off x="1604234" y="1603115"/>
              <a:ext cx="2325231" cy="813860"/>
            </a:xfrm>
            <a:prstGeom prst="rect">
              <a:avLst/>
            </a:prstGeom>
            <a:noFill/>
          </p:spPr>
          <p:txBody>
            <a:bodyPr wrap="square">
              <a:spAutoFit/>
            </a:bodyPr>
            <a:ls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0656">
                <a:defRPr/>
              </a:pPr>
              <a:r>
                <a:rPr lang="en-US" sz="1200" b="1" dirty="0">
                  <a:solidFill>
                    <a:schemeClr val="bg1"/>
                  </a:solidFill>
                  <a:latin typeface="+mj-lt"/>
                </a:rPr>
                <a:t>INTENT TO PURCHASE AN ELECTRIC VEHICLES IMPROVES WITH EDUCATION</a:t>
              </a:r>
            </a:p>
          </p:txBody>
        </p:sp>
        <p:sp>
          <p:nvSpPr>
            <p:cNvPr id="9" name="TextBox 12">
              <a:extLst>
                <a:ext uri="{FF2B5EF4-FFF2-40B4-BE49-F238E27FC236}">
                  <a16:creationId xmlns:a16="http://schemas.microsoft.com/office/drawing/2014/main" id="{980075C3-1A9D-55C0-29AF-BA5ED5ABEBD1}"/>
                </a:ext>
              </a:extLst>
            </p:cNvPr>
            <p:cNvSpPr txBox="1"/>
            <p:nvPr/>
          </p:nvSpPr>
          <p:spPr>
            <a:xfrm>
              <a:off x="4345331" y="1473693"/>
              <a:ext cx="7153073" cy="1085149"/>
            </a:xfrm>
            <a:prstGeom prst="rect">
              <a:avLst/>
            </a:prstGeom>
            <a:noFill/>
          </p:spPr>
          <p:txBody>
            <a:bodyPr wrap="square">
              <a:spAutoFit/>
            </a:bodyPr>
            <a:ls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0" dirty="0">
                  <a:effectLst/>
                  <a:latin typeface="+mj-lt"/>
                </a:rPr>
                <a:t>Among those without an EV, 43% initially expressed interest in purchasing an electric or plug-in hybrid vehicle in the future, while 57% leaned toward gas vehicles. Remarkably, after receiving detailed information on the cost and performance of electric vehicles, 63% of Canadians (who do not currently own an EV) showed a strong inclination to buy an EV, a substantial 2</a:t>
              </a:r>
              <a:r>
                <a:rPr lang="en-US" sz="1100" dirty="0">
                  <a:latin typeface="+mj-lt"/>
                </a:rPr>
                <a:t>0</a:t>
              </a:r>
              <a:r>
                <a:rPr lang="en-US" sz="1100" b="0" i="0" dirty="0">
                  <a:effectLst/>
                  <a:latin typeface="+mj-lt"/>
                </a:rPr>
                <a:t>-point increase from initial intent. This underscores the impactful role of educating Canadians about EVs compared to gas vehicles. Additionally, 54% indicated that the information provided resulted in them viewing EVs more </a:t>
              </a:r>
              <a:r>
                <a:rPr lang="en-US" sz="1100" b="0" i="0" dirty="0" err="1">
                  <a:effectLst/>
                  <a:latin typeface="+mj-lt"/>
                </a:rPr>
                <a:t>favourably</a:t>
              </a:r>
              <a:r>
                <a:rPr lang="en-US" sz="1100" b="0" i="0" dirty="0">
                  <a:effectLst/>
                  <a:latin typeface="+mj-lt"/>
                </a:rPr>
                <a:t> than gas vehicles.</a:t>
              </a:r>
              <a:endParaRPr lang="en-CA" sz="1100" dirty="0">
                <a:latin typeface="+mj-lt"/>
              </a:endParaRPr>
            </a:p>
          </p:txBody>
        </p:sp>
      </p:grpSp>
      <p:grpSp>
        <p:nvGrpSpPr>
          <p:cNvPr id="21" name="Group 20">
            <a:extLst>
              <a:ext uri="{FF2B5EF4-FFF2-40B4-BE49-F238E27FC236}">
                <a16:creationId xmlns:a16="http://schemas.microsoft.com/office/drawing/2014/main" id="{96427BFA-3E64-8175-DC8D-760C6F3B2CAA}"/>
              </a:ext>
            </a:extLst>
          </p:cNvPr>
          <p:cNvGrpSpPr/>
          <p:nvPr/>
        </p:nvGrpSpPr>
        <p:grpSpPr>
          <a:xfrm>
            <a:off x="465100" y="1441796"/>
            <a:ext cx="11059824" cy="1108966"/>
            <a:chOff x="465100" y="1276696"/>
            <a:chExt cx="11059824" cy="1108966"/>
          </a:xfrm>
        </p:grpSpPr>
        <p:grpSp>
          <p:nvGrpSpPr>
            <p:cNvPr id="22" name="Group 21">
              <a:extLst>
                <a:ext uri="{FF2B5EF4-FFF2-40B4-BE49-F238E27FC236}">
                  <a16:creationId xmlns:a16="http://schemas.microsoft.com/office/drawing/2014/main" id="{BF39F433-01F3-DA83-8355-BB91AC7ECAD9}"/>
                </a:ext>
              </a:extLst>
            </p:cNvPr>
            <p:cNvGrpSpPr/>
            <p:nvPr/>
          </p:nvGrpSpPr>
          <p:grpSpPr>
            <a:xfrm>
              <a:off x="465100" y="1276696"/>
              <a:ext cx="11059824" cy="1108966"/>
              <a:chOff x="529344" y="1470983"/>
              <a:chExt cx="11084175" cy="1086103"/>
            </a:xfrm>
          </p:grpSpPr>
          <p:sp>
            <p:nvSpPr>
              <p:cNvPr id="24" name="Rectangle: Rounded Corners 23">
                <a:extLst>
                  <a:ext uri="{FF2B5EF4-FFF2-40B4-BE49-F238E27FC236}">
                    <a16:creationId xmlns:a16="http://schemas.microsoft.com/office/drawing/2014/main" id="{22558FE9-9C2B-289B-3EFE-87F2BB698BF2}"/>
                  </a:ext>
                </a:extLst>
              </p:cNvPr>
              <p:cNvSpPr/>
              <p:nvPr/>
            </p:nvSpPr>
            <p:spPr>
              <a:xfrm>
                <a:off x="3252247" y="1491595"/>
                <a:ext cx="8361272" cy="1065491"/>
              </a:xfrm>
              <a:prstGeom prst="roundRect">
                <a:avLst/>
              </a:prstGeom>
              <a:solidFill>
                <a:schemeClr val="bg1">
                  <a:lumMod val="95000"/>
                </a:schemeClr>
              </a:solidFill>
              <a:ln w="25400" cap="flat" cmpd="sng" algn="ctr">
                <a:noFill/>
                <a:prstDash val="solid"/>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25" name="Arrow: Pentagon 24">
                <a:extLst>
                  <a:ext uri="{FF2B5EF4-FFF2-40B4-BE49-F238E27FC236}">
                    <a16:creationId xmlns:a16="http://schemas.microsoft.com/office/drawing/2014/main" id="{3C54AB39-DA50-3D2A-7C17-B74F6E1AD4FC}"/>
                  </a:ext>
                </a:extLst>
              </p:cNvPr>
              <p:cNvSpPr/>
              <p:nvPr/>
            </p:nvSpPr>
            <p:spPr>
              <a:xfrm>
                <a:off x="1048381" y="1491595"/>
                <a:ext cx="3233394" cy="1063069"/>
              </a:xfrm>
              <a:prstGeom prst="homePlate">
                <a:avLst>
                  <a:gd name="adj" fmla="val 36342"/>
                </a:avLst>
              </a:prstGeom>
              <a:solidFill>
                <a:srgbClr val="169964"/>
              </a:solidFill>
              <a:ln w="25400" cap="flat" cmpd="sng" algn="ctr">
                <a:noFill/>
                <a:prstDash val="solid"/>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26" name="Oval 25">
                <a:extLst>
                  <a:ext uri="{FF2B5EF4-FFF2-40B4-BE49-F238E27FC236}">
                    <a16:creationId xmlns:a16="http://schemas.microsoft.com/office/drawing/2014/main" id="{107F66B2-E8D1-F54C-C97E-3090DE522D88}"/>
                  </a:ext>
                </a:extLst>
              </p:cNvPr>
              <p:cNvSpPr/>
              <p:nvPr/>
            </p:nvSpPr>
            <p:spPr>
              <a:xfrm>
                <a:off x="529344" y="1491594"/>
                <a:ext cx="1080647" cy="1063069"/>
              </a:xfrm>
              <a:prstGeom prst="ellipse">
                <a:avLst/>
              </a:prstGeom>
              <a:solidFill>
                <a:srgbClr val="11754D"/>
              </a:solidFill>
              <a:ln>
                <a:noFill/>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27" name="TextBox 9">
                <a:extLst>
                  <a:ext uri="{FF2B5EF4-FFF2-40B4-BE49-F238E27FC236}">
                    <a16:creationId xmlns:a16="http://schemas.microsoft.com/office/drawing/2014/main" id="{B64B5774-00F1-714D-1DF2-90E2C2A5DF79}"/>
                  </a:ext>
                </a:extLst>
              </p:cNvPr>
              <p:cNvSpPr txBox="1"/>
              <p:nvPr/>
            </p:nvSpPr>
            <p:spPr>
              <a:xfrm>
                <a:off x="1600199" y="1602033"/>
                <a:ext cx="2313330" cy="813865"/>
              </a:xfrm>
              <a:prstGeom prst="rect">
                <a:avLst/>
              </a:prstGeom>
              <a:noFill/>
            </p:spPr>
            <p:txBody>
              <a:bodyPr wrap="square">
                <a:spAutoFit/>
              </a:bodyPr>
              <a:ls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0656">
                  <a:defRPr/>
                </a:pPr>
                <a:r>
                  <a:rPr lang="en-US" sz="1200" b="1" dirty="0">
                    <a:solidFill>
                      <a:schemeClr val="bg1"/>
                    </a:solidFill>
                    <a:latin typeface="+mj-lt"/>
                  </a:rPr>
                  <a:t>CURRENT EV OWNERS ARE SIGNIFICANTLY LIKELY TO PURCAHSE ANOTHER EV</a:t>
                </a:r>
              </a:p>
            </p:txBody>
          </p:sp>
          <p:sp>
            <p:nvSpPr>
              <p:cNvPr id="28" name="TextBox 12">
                <a:extLst>
                  <a:ext uri="{FF2B5EF4-FFF2-40B4-BE49-F238E27FC236}">
                    <a16:creationId xmlns:a16="http://schemas.microsoft.com/office/drawing/2014/main" id="{D04FC4D3-3A99-D6F7-7ECF-B7253679FC50}"/>
                  </a:ext>
                </a:extLst>
              </p:cNvPr>
              <p:cNvSpPr txBox="1"/>
              <p:nvPr/>
            </p:nvSpPr>
            <p:spPr>
              <a:xfrm>
                <a:off x="4345331" y="1470983"/>
                <a:ext cx="7153073" cy="1085153"/>
              </a:xfrm>
              <a:prstGeom prst="rect">
                <a:avLst/>
              </a:prstGeom>
              <a:noFill/>
            </p:spPr>
            <p:txBody>
              <a:bodyPr wrap="square" lIns="91440" tIns="45720" rIns="91440" bIns="45720" anchor="t">
                <a:spAutoFit/>
              </a:bodyPr>
              <a:ls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0" i="0" dirty="0">
                    <a:effectLst/>
                    <a:latin typeface="+mj-lt"/>
                  </a:rPr>
                  <a:t>The findings indicate that 14% of Canadians currently own an electric vehicle (EV). Among this group, a significant 88% expressed their intention to choose an EV for their next vehicle purchase. The primary motivating factors behind this decision are centered around the financial advantages of EV ownership, with 41% highlighting cost savings, followed closely by 39% emphasizing the environmental benefits of EVs, and 32% appreciating the advanced technology featured in new EV models. It is crucial to underscore the recognition of cost savings as the predominant factor driving repeat EV purchases, given that misconceptions about the expenses associated with EVs persist among those who do not yet own one.</a:t>
                </a:r>
              </a:p>
            </p:txBody>
          </p:sp>
        </p:grpSp>
        <p:pic>
          <p:nvPicPr>
            <p:cNvPr id="23" name="Picture 22">
              <a:extLst>
                <a:ext uri="{FF2B5EF4-FFF2-40B4-BE49-F238E27FC236}">
                  <a16:creationId xmlns:a16="http://schemas.microsoft.com/office/drawing/2014/main" id="{FD6CF364-256B-86DD-2346-996CF90452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4965" y="1436207"/>
              <a:ext cx="743628" cy="743628"/>
            </a:xfrm>
            <a:prstGeom prst="rect">
              <a:avLst/>
            </a:prstGeom>
          </p:spPr>
        </p:pic>
      </p:grpSp>
      <p:pic>
        <p:nvPicPr>
          <p:cNvPr id="45" name="Picture 44">
            <a:extLst>
              <a:ext uri="{FF2B5EF4-FFF2-40B4-BE49-F238E27FC236}">
                <a16:creationId xmlns:a16="http://schemas.microsoft.com/office/drawing/2014/main" id="{EE63C451-880E-925F-2642-0616A303F0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4839" y="2803991"/>
            <a:ext cx="883472" cy="883472"/>
          </a:xfrm>
          <a:prstGeom prst="rect">
            <a:avLst/>
          </a:prstGeom>
        </p:spPr>
      </p:pic>
      <p:sp>
        <p:nvSpPr>
          <p:cNvPr id="30" name="Rectangle: Rounded Corners 29">
            <a:extLst>
              <a:ext uri="{FF2B5EF4-FFF2-40B4-BE49-F238E27FC236}">
                <a16:creationId xmlns:a16="http://schemas.microsoft.com/office/drawing/2014/main" id="{CF298DB3-F99F-F939-7BFF-CFC545EDA8A4}"/>
              </a:ext>
            </a:extLst>
          </p:cNvPr>
          <p:cNvSpPr/>
          <p:nvPr/>
        </p:nvSpPr>
        <p:spPr>
          <a:xfrm>
            <a:off x="3182021" y="4001356"/>
            <a:ext cx="8342903" cy="1085448"/>
          </a:xfrm>
          <a:prstGeom prst="roundRect">
            <a:avLst/>
          </a:prstGeom>
          <a:solidFill>
            <a:schemeClr val="bg1">
              <a:lumMod val="95000"/>
            </a:schemeClr>
          </a:solidFill>
          <a:ln w="25400" cap="flat" cmpd="sng" algn="ctr">
            <a:noFill/>
            <a:prstDash val="solid"/>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31" name="Arrow: Pentagon 30">
            <a:extLst>
              <a:ext uri="{FF2B5EF4-FFF2-40B4-BE49-F238E27FC236}">
                <a16:creationId xmlns:a16="http://schemas.microsoft.com/office/drawing/2014/main" id="{28E18405-E19F-FC76-9EFB-86A05801B775}"/>
              </a:ext>
            </a:extLst>
          </p:cNvPr>
          <p:cNvSpPr/>
          <p:nvPr/>
        </p:nvSpPr>
        <p:spPr>
          <a:xfrm>
            <a:off x="982997" y="4002706"/>
            <a:ext cx="3226291" cy="1085448"/>
          </a:xfrm>
          <a:prstGeom prst="homePlate">
            <a:avLst>
              <a:gd name="adj" fmla="val 36342"/>
            </a:avLst>
          </a:prstGeom>
          <a:solidFill>
            <a:srgbClr val="169964"/>
          </a:solidFill>
          <a:ln w="25400" cap="flat" cmpd="sng" algn="ctr">
            <a:noFill/>
            <a:prstDash val="solid"/>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32" name="Oval 31">
            <a:extLst>
              <a:ext uri="{FF2B5EF4-FFF2-40B4-BE49-F238E27FC236}">
                <a16:creationId xmlns:a16="http://schemas.microsoft.com/office/drawing/2014/main" id="{1C2145C2-3994-2142-E047-BB1C10F856C9}"/>
              </a:ext>
            </a:extLst>
          </p:cNvPr>
          <p:cNvSpPr/>
          <p:nvPr/>
        </p:nvSpPr>
        <p:spPr>
          <a:xfrm>
            <a:off x="465100" y="4002705"/>
            <a:ext cx="1078273" cy="1085448"/>
          </a:xfrm>
          <a:prstGeom prst="ellipse">
            <a:avLst/>
          </a:prstGeom>
          <a:solidFill>
            <a:srgbClr val="11754D"/>
          </a:solidFill>
          <a:ln>
            <a:noFill/>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33" name="TextBox 9">
            <a:extLst>
              <a:ext uri="{FF2B5EF4-FFF2-40B4-BE49-F238E27FC236}">
                <a16:creationId xmlns:a16="http://schemas.microsoft.com/office/drawing/2014/main" id="{F338C843-D0B3-3F8C-FE31-41FE4388CA04}"/>
              </a:ext>
            </a:extLst>
          </p:cNvPr>
          <p:cNvSpPr txBox="1"/>
          <p:nvPr/>
        </p:nvSpPr>
        <p:spPr>
          <a:xfrm>
            <a:off x="1533791" y="4199379"/>
            <a:ext cx="2320123" cy="646331"/>
          </a:xfrm>
          <a:prstGeom prst="rect">
            <a:avLst/>
          </a:prstGeom>
          <a:noFill/>
        </p:spPr>
        <p:txBody>
          <a:bodyPr wrap="square">
            <a:spAutoFit/>
          </a:bodyPr>
          <a:ls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0656">
              <a:defRPr/>
            </a:pPr>
            <a:r>
              <a:rPr lang="en-US" sz="1200" b="1" dirty="0">
                <a:solidFill>
                  <a:schemeClr val="bg1"/>
                </a:solidFill>
                <a:latin typeface="+mj-lt"/>
              </a:rPr>
              <a:t>OPPORTUNITY TO INCREASE KNOWLEDGE OF ELECTRIC VEHICLES</a:t>
            </a:r>
          </a:p>
        </p:txBody>
      </p:sp>
      <p:sp>
        <p:nvSpPr>
          <p:cNvPr id="34" name="TextBox 12">
            <a:extLst>
              <a:ext uri="{FF2B5EF4-FFF2-40B4-BE49-F238E27FC236}">
                <a16:creationId xmlns:a16="http://schemas.microsoft.com/office/drawing/2014/main" id="{AEE97EE0-B1A2-0FC4-6462-A3FBB197202C}"/>
              </a:ext>
            </a:extLst>
          </p:cNvPr>
          <p:cNvSpPr txBox="1"/>
          <p:nvPr/>
        </p:nvSpPr>
        <p:spPr>
          <a:xfrm>
            <a:off x="4298427" y="4018396"/>
            <a:ext cx="7137358" cy="1107996"/>
          </a:xfrm>
          <a:prstGeom prst="rect">
            <a:avLst/>
          </a:prstGeom>
          <a:noFill/>
        </p:spPr>
        <p:txBody>
          <a:bodyPr wrap="square">
            <a:spAutoFit/>
          </a:bodyPr>
          <a:ls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0" dirty="0">
                <a:effectLst/>
                <a:latin typeface="+mj-lt"/>
              </a:rPr>
              <a:t>A slight majority of Canadians, comprising 53%, described their knowledge of electric vehicles as limited. This perception is most pronounced among older demographics, with 59% of individuals aged 45 to 59 and 57% of those aged 60 and above expressing a greater likelihood of having limited knowledge compared to their younger counterparts (18-29; 44%). In contrast, only 13% of Canadians believe they possess a strong understanding of EVs. This highlights a significant opportunity to enhance educational efforts aimed at informing Canadians about the advantages of electric vehicles in both the short and long term.</a:t>
            </a:r>
            <a:endParaRPr lang="en-CA" sz="1100" dirty="0">
              <a:latin typeface="+mj-lt"/>
            </a:endParaRPr>
          </a:p>
        </p:txBody>
      </p:sp>
      <p:pic>
        <p:nvPicPr>
          <p:cNvPr id="35" name="Picture 34">
            <a:extLst>
              <a:ext uri="{FF2B5EF4-FFF2-40B4-BE49-F238E27FC236}">
                <a16:creationId xmlns:a16="http://schemas.microsoft.com/office/drawing/2014/main" id="{2AF55162-60ED-DA9C-8B26-F2CB134E8D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50338" y="4189784"/>
            <a:ext cx="701203" cy="701203"/>
          </a:xfrm>
          <a:prstGeom prst="rect">
            <a:avLst/>
          </a:prstGeom>
        </p:spPr>
      </p:pic>
    </p:spTree>
    <p:extLst>
      <p:ext uri="{BB962C8B-B14F-4D97-AF65-F5344CB8AC3E}">
        <p14:creationId xmlns:p14="http://schemas.microsoft.com/office/powerpoint/2010/main" val="74411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71A9EF-5B97-411C-FF76-6437AFAE249E}"/>
              </a:ext>
            </a:extLst>
          </p:cNvPr>
          <p:cNvSpPr>
            <a:spLocks noGrp="1"/>
          </p:cNvSpPr>
          <p:nvPr>
            <p:ph type="body" sz="quarter" idx="10"/>
          </p:nvPr>
        </p:nvSpPr>
        <p:spPr/>
        <p:txBody>
          <a:bodyPr/>
          <a:lstStyle/>
          <a:p>
            <a:r>
              <a:rPr lang="en-US" dirty="0"/>
              <a:t>Appendix</a:t>
            </a:r>
          </a:p>
          <a:p>
            <a:r>
              <a:rPr lang="en-US" dirty="0"/>
              <a:t>Crosstabs</a:t>
            </a:r>
          </a:p>
        </p:txBody>
      </p:sp>
      <p:pic>
        <p:nvPicPr>
          <p:cNvPr id="6" name="Picture Placeholder 5" descr="A close-up of a car charging&#10;&#10;Description automatically generated">
            <a:extLst>
              <a:ext uri="{FF2B5EF4-FFF2-40B4-BE49-F238E27FC236}">
                <a16:creationId xmlns:a16="http://schemas.microsoft.com/office/drawing/2014/main" id="{8B9D377D-D4F4-37F8-8FF4-63FAB1791917}"/>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46357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Do you own an electric vehicle or plug-in hybrid vehicle?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Own an electric or plug-in hybrid vehicle?</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8">
            <a:extLst>
              <a:ext uri="{FF2B5EF4-FFF2-40B4-BE49-F238E27FC236}">
                <a16:creationId xmlns:a16="http://schemas.microsoft.com/office/drawing/2014/main" id="{A7C50627-304D-C59C-9962-985DF36ACA23}"/>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4EB56FE-6874-0E8D-F03D-5B5E2FD6533A}"/>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8" name="TextBox 7">
            <a:extLst>
              <a:ext uri="{FF2B5EF4-FFF2-40B4-BE49-F238E27FC236}">
                <a16:creationId xmlns:a16="http://schemas.microsoft.com/office/drawing/2014/main" id="{2C2B3E94-AA80-BA2F-395C-57BCEFF59E7A}"/>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9" name="TextBox 8">
            <a:extLst>
              <a:ext uri="{FF2B5EF4-FFF2-40B4-BE49-F238E27FC236}">
                <a16:creationId xmlns:a16="http://schemas.microsoft.com/office/drawing/2014/main" id="{583DE27C-1BBC-3B18-FBDD-6AD4D4BD571A}"/>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0" name="TextBox 9">
            <a:extLst>
              <a:ext uri="{FF2B5EF4-FFF2-40B4-BE49-F238E27FC236}">
                <a16:creationId xmlns:a16="http://schemas.microsoft.com/office/drawing/2014/main" id="{5056F30E-A204-7097-E732-5960948A67AB}"/>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3642149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Will your next vehicle be electric or plug-in hybrid?</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Will your next vehicle be electric or plug-in hybrid?</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[those who own an electric or plug-in hybrid vehicle] Base n=201</a:t>
            </a:r>
          </a:p>
        </p:txBody>
      </p:sp>
      <p:graphicFrame>
        <p:nvGraphicFramePr>
          <p:cNvPr id="3" name="Content Placeholder 8">
            <a:extLst>
              <a:ext uri="{FF2B5EF4-FFF2-40B4-BE49-F238E27FC236}">
                <a16:creationId xmlns:a16="http://schemas.microsoft.com/office/drawing/2014/main" id="{C055B92A-C813-218C-7833-EEE7DE629C3E}"/>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BC2C876-137A-D88C-A1B5-34B2DC5DAD94}"/>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8" name="TextBox 7">
            <a:extLst>
              <a:ext uri="{FF2B5EF4-FFF2-40B4-BE49-F238E27FC236}">
                <a16:creationId xmlns:a16="http://schemas.microsoft.com/office/drawing/2014/main" id="{0692E797-7D05-12F4-0173-BE0E92EAF8FD}"/>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9" name="TextBox 8">
            <a:extLst>
              <a:ext uri="{FF2B5EF4-FFF2-40B4-BE49-F238E27FC236}">
                <a16:creationId xmlns:a16="http://schemas.microsoft.com/office/drawing/2014/main" id="{4393722D-4A57-960B-4F7C-0FC72C943AB5}"/>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0" name="TextBox 9">
            <a:extLst>
              <a:ext uri="{FF2B5EF4-FFF2-40B4-BE49-F238E27FC236}">
                <a16:creationId xmlns:a16="http://schemas.microsoft.com/office/drawing/2014/main" id="{E139E67D-FEFC-8860-9DD7-2B43C34416AF}"/>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314444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What are the main reasons that you would consider purchasing an electric vehicle again? Please rank the top 3 reasons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Top reasons to consider purchasing an EV again</a:t>
            </a:r>
          </a:p>
          <a:p>
            <a:pPr>
              <a:spcBef>
                <a:spcPts val="0"/>
              </a:spcBef>
            </a:pPr>
            <a:r>
              <a:rPr lang="en-CA" sz="2000" dirty="0">
                <a:solidFill>
                  <a:schemeClr val="tx2"/>
                </a:solidFill>
              </a:rPr>
              <a:t>Cost savings</a:t>
            </a:r>
            <a:endParaRPr lang="en-CA" dirty="0">
              <a:solidFill>
                <a:schemeClr val="tx2"/>
              </a:solidFill>
            </a:endParaRP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[those who will purchase an electric or plug-in hybrid vehicle] Base n=177</a:t>
            </a:r>
          </a:p>
        </p:txBody>
      </p:sp>
      <p:graphicFrame>
        <p:nvGraphicFramePr>
          <p:cNvPr id="7" name="Content Placeholder 8">
            <a:extLst>
              <a:ext uri="{FF2B5EF4-FFF2-40B4-BE49-F238E27FC236}">
                <a16:creationId xmlns:a16="http://schemas.microsoft.com/office/drawing/2014/main" id="{324FFF62-E87C-2858-0300-C712E7B112C7}"/>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93A012F-E47B-D29D-3039-C0374C5DE373}"/>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9" name="TextBox 8">
            <a:extLst>
              <a:ext uri="{FF2B5EF4-FFF2-40B4-BE49-F238E27FC236}">
                <a16:creationId xmlns:a16="http://schemas.microsoft.com/office/drawing/2014/main" id="{EA3B5448-647D-883B-976A-CB16087916CE}"/>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10" name="TextBox 9">
            <a:extLst>
              <a:ext uri="{FF2B5EF4-FFF2-40B4-BE49-F238E27FC236}">
                <a16:creationId xmlns:a16="http://schemas.microsoft.com/office/drawing/2014/main" id="{1EFFD782-A439-CC2C-BC52-B29EFF1B88E9}"/>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1" name="TextBox 10">
            <a:extLst>
              <a:ext uri="{FF2B5EF4-FFF2-40B4-BE49-F238E27FC236}">
                <a16:creationId xmlns:a16="http://schemas.microsoft.com/office/drawing/2014/main" id="{BA49C9C5-3DF6-3942-F338-4613DD495CAA}"/>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1786874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What are the main reasons that you would consider purchasing an electric vehicle again? Please rank the top 3 reasons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Top reasons to consider purchasing an EV again</a:t>
            </a:r>
          </a:p>
          <a:p>
            <a:pPr>
              <a:spcBef>
                <a:spcPts val="0"/>
              </a:spcBef>
            </a:pPr>
            <a:r>
              <a:rPr lang="en-CA" sz="2000" dirty="0">
                <a:solidFill>
                  <a:schemeClr val="tx2"/>
                </a:solidFill>
              </a:rPr>
              <a:t>Environmental benefits</a:t>
            </a:r>
            <a:endParaRPr lang="en-CA" dirty="0">
              <a:solidFill>
                <a:schemeClr val="tx2"/>
              </a:solidFill>
            </a:endParaRP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[those who will purchase an electric or plug-in hybrid vehicle] Base n=177</a:t>
            </a:r>
          </a:p>
        </p:txBody>
      </p:sp>
      <p:graphicFrame>
        <p:nvGraphicFramePr>
          <p:cNvPr id="7" name="Content Placeholder 8">
            <a:extLst>
              <a:ext uri="{FF2B5EF4-FFF2-40B4-BE49-F238E27FC236}">
                <a16:creationId xmlns:a16="http://schemas.microsoft.com/office/drawing/2014/main" id="{324FFF62-E87C-2858-0300-C712E7B112C7}"/>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93A012F-E47B-D29D-3039-C0374C5DE373}"/>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9" name="TextBox 8">
            <a:extLst>
              <a:ext uri="{FF2B5EF4-FFF2-40B4-BE49-F238E27FC236}">
                <a16:creationId xmlns:a16="http://schemas.microsoft.com/office/drawing/2014/main" id="{EA3B5448-647D-883B-976A-CB16087916CE}"/>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10" name="TextBox 9">
            <a:extLst>
              <a:ext uri="{FF2B5EF4-FFF2-40B4-BE49-F238E27FC236}">
                <a16:creationId xmlns:a16="http://schemas.microsoft.com/office/drawing/2014/main" id="{1EFFD782-A439-CC2C-BC52-B29EFF1B88E9}"/>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1" name="TextBox 10">
            <a:extLst>
              <a:ext uri="{FF2B5EF4-FFF2-40B4-BE49-F238E27FC236}">
                <a16:creationId xmlns:a16="http://schemas.microsoft.com/office/drawing/2014/main" id="{BA49C9C5-3DF6-3942-F338-4613DD495CAA}"/>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1921253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What are the main reasons that you would consider purchasing an electric vehicle again? Please rank the top 3 reasons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Top reasons to consider purchasing an EV again</a:t>
            </a:r>
          </a:p>
          <a:p>
            <a:pPr>
              <a:spcBef>
                <a:spcPts val="0"/>
              </a:spcBef>
            </a:pPr>
            <a:r>
              <a:rPr lang="en-CA" sz="2000" dirty="0">
                <a:solidFill>
                  <a:schemeClr val="tx2"/>
                </a:solidFill>
              </a:rPr>
              <a:t>Advanced technology</a:t>
            </a:r>
            <a:endParaRPr lang="en-CA" dirty="0">
              <a:solidFill>
                <a:schemeClr val="tx2"/>
              </a:solidFill>
            </a:endParaRP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[those who will purchase an electric or plug-in hybrid vehicle] Base n=177</a:t>
            </a:r>
          </a:p>
        </p:txBody>
      </p:sp>
      <p:graphicFrame>
        <p:nvGraphicFramePr>
          <p:cNvPr id="7" name="Content Placeholder 8">
            <a:extLst>
              <a:ext uri="{FF2B5EF4-FFF2-40B4-BE49-F238E27FC236}">
                <a16:creationId xmlns:a16="http://schemas.microsoft.com/office/drawing/2014/main" id="{324FFF62-E87C-2858-0300-C712E7B112C7}"/>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93A012F-E47B-D29D-3039-C0374C5DE373}"/>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9" name="TextBox 8">
            <a:extLst>
              <a:ext uri="{FF2B5EF4-FFF2-40B4-BE49-F238E27FC236}">
                <a16:creationId xmlns:a16="http://schemas.microsoft.com/office/drawing/2014/main" id="{EA3B5448-647D-883B-976A-CB16087916CE}"/>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10" name="TextBox 9">
            <a:extLst>
              <a:ext uri="{FF2B5EF4-FFF2-40B4-BE49-F238E27FC236}">
                <a16:creationId xmlns:a16="http://schemas.microsoft.com/office/drawing/2014/main" id="{1EFFD782-A439-CC2C-BC52-B29EFF1B88E9}"/>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1" name="TextBox 10">
            <a:extLst>
              <a:ext uri="{FF2B5EF4-FFF2-40B4-BE49-F238E27FC236}">
                <a16:creationId xmlns:a16="http://schemas.microsoft.com/office/drawing/2014/main" id="{BA49C9C5-3DF6-3942-F338-4613DD495CAA}"/>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2150723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Do you own a gas or non plug-in hybrid vehicle?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Own a gas or non-plug-in hybrid vehicle?</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8">
            <a:extLst>
              <a:ext uri="{FF2B5EF4-FFF2-40B4-BE49-F238E27FC236}">
                <a16:creationId xmlns:a16="http://schemas.microsoft.com/office/drawing/2014/main" id="{8AABA588-9ECB-D8CA-FD11-050E77C6B0D0}"/>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26566E-2A8C-E5A0-5219-12A78AE8259A}"/>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8" name="TextBox 7">
            <a:extLst>
              <a:ext uri="{FF2B5EF4-FFF2-40B4-BE49-F238E27FC236}">
                <a16:creationId xmlns:a16="http://schemas.microsoft.com/office/drawing/2014/main" id="{2EAD3F1B-6DE0-E028-0D11-D821B87F8EA2}"/>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9" name="TextBox 8">
            <a:extLst>
              <a:ext uri="{FF2B5EF4-FFF2-40B4-BE49-F238E27FC236}">
                <a16:creationId xmlns:a16="http://schemas.microsoft.com/office/drawing/2014/main" id="{F89B531F-2772-D534-99B5-6C462180D120}"/>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0" name="TextBox 9">
            <a:extLst>
              <a:ext uri="{FF2B5EF4-FFF2-40B4-BE49-F238E27FC236}">
                <a16:creationId xmlns:a16="http://schemas.microsoft.com/office/drawing/2014/main" id="{CCF681DD-8724-F983-A2B5-C4FA2FA619DA}"/>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2294416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When thinking about your next vehicle purchase, which will you choose?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Thinking about your next vehicle, would you…</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[those who do not own an electric or plug-in hybrid vehicle] Base n=1,299</a:t>
            </a:r>
          </a:p>
        </p:txBody>
      </p:sp>
      <p:graphicFrame>
        <p:nvGraphicFramePr>
          <p:cNvPr id="8" name="Content Placeholder 8">
            <a:extLst>
              <a:ext uri="{FF2B5EF4-FFF2-40B4-BE49-F238E27FC236}">
                <a16:creationId xmlns:a16="http://schemas.microsoft.com/office/drawing/2014/main" id="{4E7EF071-ACFD-B8B4-1AE7-2C6866B1479B}"/>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BF1DAA94-C281-BE8B-AE0F-4C0607913F85}"/>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10" name="TextBox 9">
            <a:extLst>
              <a:ext uri="{FF2B5EF4-FFF2-40B4-BE49-F238E27FC236}">
                <a16:creationId xmlns:a16="http://schemas.microsoft.com/office/drawing/2014/main" id="{43F2AE37-949C-8763-2418-5FA63BB8A5E9}"/>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11" name="TextBox 10">
            <a:extLst>
              <a:ext uri="{FF2B5EF4-FFF2-40B4-BE49-F238E27FC236}">
                <a16:creationId xmlns:a16="http://schemas.microsoft.com/office/drawing/2014/main" id="{A83E333B-8ECE-FAC6-9470-033510A377BF}"/>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2" name="TextBox 11">
            <a:extLst>
              <a:ext uri="{FF2B5EF4-FFF2-40B4-BE49-F238E27FC236}">
                <a16:creationId xmlns:a16="http://schemas.microsoft.com/office/drawing/2014/main" id="{B93CD068-2316-8DD6-C734-49278C8F8958}"/>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4167382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What are the main reasons that you would consider purchasing an electric vehicle? Please rank the top 3 reasons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Top reasons to consider choosing an EV</a:t>
            </a:r>
          </a:p>
          <a:p>
            <a:pPr>
              <a:spcBef>
                <a:spcPts val="0"/>
              </a:spcBef>
            </a:pPr>
            <a:r>
              <a:rPr lang="en-CA" sz="2000" dirty="0">
                <a:solidFill>
                  <a:schemeClr val="tx2"/>
                </a:solidFill>
              </a:rPr>
              <a:t>Environmental benefits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[those who are inclined to choose an electric vehicle] Base n=581</a:t>
            </a:r>
          </a:p>
        </p:txBody>
      </p:sp>
      <p:graphicFrame>
        <p:nvGraphicFramePr>
          <p:cNvPr id="7" name="Content Placeholder 8">
            <a:extLst>
              <a:ext uri="{FF2B5EF4-FFF2-40B4-BE49-F238E27FC236}">
                <a16:creationId xmlns:a16="http://schemas.microsoft.com/office/drawing/2014/main" id="{CB96B9C0-1F94-9AA6-958C-A06E226347CC}"/>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9FDBA05-31CF-E36A-25CA-A96C49DEF7B9}"/>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9" name="TextBox 8">
            <a:extLst>
              <a:ext uri="{FF2B5EF4-FFF2-40B4-BE49-F238E27FC236}">
                <a16:creationId xmlns:a16="http://schemas.microsoft.com/office/drawing/2014/main" id="{E926FD53-D989-F038-11FF-B2CF124C594F}"/>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10" name="TextBox 9">
            <a:extLst>
              <a:ext uri="{FF2B5EF4-FFF2-40B4-BE49-F238E27FC236}">
                <a16:creationId xmlns:a16="http://schemas.microsoft.com/office/drawing/2014/main" id="{A6A8AE78-0E57-2F7C-759B-E23CEED12EF0}"/>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1" name="TextBox 10">
            <a:extLst>
              <a:ext uri="{FF2B5EF4-FFF2-40B4-BE49-F238E27FC236}">
                <a16:creationId xmlns:a16="http://schemas.microsoft.com/office/drawing/2014/main" id="{16F6203D-0C93-3F36-C9EE-538E88A94D70}"/>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3884297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What are the main reasons that you would consider purchasing an electric vehicle? Please rank the top 3 reasons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Top reasons to consider choosing an EV</a:t>
            </a:r>
          </a:p>
          <a:p>
            <a:pPr>
              <a:spcBef>
                <a:spcPts val="0"/>
              </a:spcBef>
            </a:pPr>
            <a:r>
              <a:rPr lang="en-CA" sz="2000" dirty="0">
                <a:solidFill>
                  <a:schemeClr val="tx2"/>
                </a:solidFill>
              </a:rPr>
              <a:t>Cost savings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[those who are inclined to choose an electric vehicle] Base n=581</a:t>
            </a:r>
          </a:p>
        </p:txBody>
      </p:sp>
      <p:graphicFrame>
        <p:nvGraphicFramePr>
          <p:cNvPr id="7" name="Content Placeholder 8">
            <a:extLst>
              <a:ext uri="{FF2B5EF4-FFF2-40B4-BE49-F238E27FC236}">
                <a16:creationId xmlns:a16="http://schemas.microsoft.com/office/drawing/2014/main" id="{CB96B9C0-1F94-9AA6-958C-A06E226347CC}"/>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9FDBA05-31CF-E36A-25CA-A96C49DEF7B9}"/>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9" name="TextBox 8">
            <a:extLst>
              <a:ext uri="{FF2B5EF4-FFF2-40B4-BE49-F238E27FC236}">
                <a16:creationId xmlns:a16="http://schemas.microsoft.com/office/drawing/2014/main" id="{E926FD53-D989-F038-11FF-B2CF124C594F}"/>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10" name="TextBox 9">
            <a:extLst>
              <a:ext uri="{FF2B5EF4-FFF2-40B4-BE49-F238E27FC236}">
                <a16:creationId xmlns:a16="http://schemas.microsoft.com/office/drawing/2014/main" id="{A6A8AE78-0E57-2F7C-759B-E23CEED12EF0}"/>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1" name="TextBox 10">
            <a:extLst>
              <a:ext uri="{FF2B5EF4-FFF2-40B4-BE49-F238E27FC236}">
                <a16:creationId xmlns:a16="http://schemas.microsoft.com/office/drawing/2014/main" id="{16F6203D-0C93-3F36-C9EE-538E88A94D70}"/>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56898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A46FD4-397C-69D8-CBCB-3621624A375E}"/>
              </a:ext>
            </a:extLst>
          </p:cNvPr>
          <p:cNvSpPr>
            <a:spLocks noGrp="1"/>
          </p:cNvSpPr>
          <p:nvPr>
            <p:ph type="body" sz="quarter" idx="10"/>
          </p:nvPr>
        </p:nvSpPr>
        <p:spPr/>
        <p:txBody>
          <a:bodyPr/>
          <a:lstStyle/>
          <a:p>
            <a:r>
              <a:rPr lang="en-CA">
                <a:latin typeface="+mj-lt"/>
              </a:rPr>
              <a:t>Key Findings</a:t>
            </a:r>
          </a:p>
        </p:txBody>
      </p:sp>
      <p:grpSp>
        <p:nvGrpSpPr>
          <p:cNvPr id="4" name="Group 3">
            <a:extLst>
              <a:ext uri="{FF2B5EF4-FFF2-40B4-BE49-F238E27FC236}">
                <a16:creationId xmlns:a16="http://schemas.microsoft.com/office/drawing/2014/main" id="{00E2A312-F24D-A1C8-F200-99012141DA4E}"/>
              </a:ext>
            </a:extLst>
          </p:cNvPr>
          <p:cNvGrpSpPr/>
          <p:nvPr/>
        </p:nvGrpSpPr>
        <p:grpSpPr>
          <a:xfrm>
            <a:off x="465100" y="1454763"/>
            <a:ext cx="11059824" cy="1107998"/>
            <a:chOff x="529344" y="1473693"/>
            <a:chExt cx="11084175" cy="1085149"/>
          </a:xfrm>
        </p:grpSpPr>
        <p:sp>
          <p:nvSpPr>
            <p:cNvPr id="5" name="Rectangle: Rounded Corners 4">
              <a:extLst>
                <a:ext uri="{FF2B5EF4-FFF2-40B4-BE49-F238E27FC236}">
                  <a16:creationId xmlns:a16="http://schemas.microsoft.com/office/drawing/2014/main" id="{349FF538-DD57-8FCB-CFBC-51C230455AE6}"/>
                </a:ext>
              </a:extLst>
            </p:cNvPr>
            <p:cNvSpPr/>
            <p:nvPr/>
          </p:nvSpPr>
          <p:spPr>
            <a:xfrm>
              <a:off x="3252247" y="1490274"/>
              <a:ext cx="8361272" cy="1063069"/>
            </a:xfrm>
            <a:prstGeom prst="roundRect">
              <a:avLst/>
            </a:prstGeom>
            <a:solidFill>
              <a:schemeClr val="bg1">
                <a:lumMod val="95000"/>
              </a:schemeClr>
            </a:solidFill>
            <a:ln w="25400" cap="flat" cmpd="sng" algn="ctr">
              <a:noFill/>
              <a:prstDash val="solid"/>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6" name="Arrow: Pentagon 5">
              <a:extLst>
                <a:ext uri="{FF2B5EF4-FFF2-40B4-BE49-F238E27FC236}">
                  <a16:creationId xmlns:a16="http://schemas.microsoft.com/office/drawing/2014/main" id="{ED771054-56B7-33DB-86F7-069B26E99C3B}"/>
                </a:ext>
              </a:extLst>
            </p:cNvPr>
            <p:cNvSpPr/>
            <p:nvPr/>
          </p:nvSpPr>
          <p:spPr>
            <a:xfrm>
              <a:off x="1048381" y="1491595"/>
              <a:ext cx="3233394" cy="1063069"/>
            </a:xfrm>
            <a:prstGeom prst="homePlate">
              <a:avLst>
                <a:gd name="adj" fmla="val 36342"/>
              </a:avLst>
            </a:prstGeom>
            <a:solidFill>
              <a:srgbClr val="169964"/>
            </a:solidFill>
            <a:ln w="25400" cap="flat" cmpd="sng" algn="ctr">
              <a:noFill/>
              <a:prstDash val="solid"/>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7" name="Oval 6">
              <a:extLst>
                <a:ext uri="{FF2B5EF4-FFF2-40B4-BE49-F238E27FC236}">
                  <a16:creationId xmlns:a16="http://schemas.microsoft.com/office/drawing/2014/main" id="{19F36E3A-F75B-69C5-8099-75C1BA7F3055}"/>
                </a:ext>
              </a:extLst>
            </p:cNvPr>
            <p:cNvSpPr/>
            <p:nvPr/>
          </p:nvSpPr>
          <p:spPr>
            <a:xfrm>
              <a:off x="529344" y="1491594"/>
              <a:ext cx="1080647" cy="1063069"/>
            </a:xfrm>
            <a:prstGeom prst="ellipse">
              <a:avLst/>
            </a:prstGeom>
            <a:solidFill>
              <a:srgbClr val="11754D"/>
            </a:solidFill>
            <a:ln>
              <a:noFill/>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8" name="TextBox 9">
              <a:extLst>
                <a:ext uri="{FF2B5EF4-FFF2-40B4-BE49-F238E27FC236}">
                  <a16:creationId xmlns:a16="http://schemas.microsoft.com/office/drawing/2014/main" id="{5E2FAD71-B719-C17D-A467-FBB7476CDA07}"/>
                </a:ext>
              </a:extLst>
            </p:cNvPr>
            <p:cNvSpPr txBox="1"/>
            <p:nvPr/>
          </p:nvSpPr>
          <p:spPr>
            <a:xfrm>
              <a:off x="1604234" y="1717663"/>
              <a:ext cx="2325231" cy="633004"/>
            </a:xfrm>
            <a:prstGeom prst="rect">
              <a:avLst/>
            </a:prstGeom>
            <a:noFill/>
          </p:spPr>
          <p:txBody>
            <a:bodyPr wrap="square">
              <a:spAutoFit/>
            </a:bodyPr>
            <a:ls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0656">
                <a:defRPr/>
              </a:pPr>
              <a:r>
                <a:rPr lang="en-US" sz="1200" b="1" dirty="0">
                  <a:solidFill>
                    <a:schemeClr val="bg1"/>
                  </a:solidFill>
                  <a:latin typeface="+mj-lt"/>
                </a:rPr>
                <a:t>UPFRONT COSTS OF OWNING AN ELECTRIC VEHICLE</a:t>
              </a:r>
            </a:p>
          </p:txBody>
        </p:sp>
        <p:sp>
          <p:nvSpPr>
            <p:cNvPr id="9" name="TextBox 12">
              <a:extLst>
                <a:ext uri="{FF2B5EF4-FFF2-40B4-BE49-F238E27FC236}">
                  <a16:creationId xmlns:a16="http://schemas.microsoft.com/office/drawing/2014/main" id="{980075C3-1A9D-55C0-29AF-BA5ED5ABEBD1}"/>
                </a:ext>
              </a:extLst>
            </p:cNvPr>
            <p:cNvSpPr txBox="1"/>
            <p:nvPr/>
          </p:nvSpPr>
          <p:spPr>
            <a:xfrm>
              <a:off x="4345331" y="1473693"/>
              <a:ext cx="7153073" cy="1085149"/>
            </a:xfrm>
            <a:prstGeom prst="rect">
              <a:avLst/>
            </a:prstGeom>
            <a:noFill/>
          </p:spPr>
          <p:txBody>
            <a:bodyPr wrap="square">
              <a:spAutoFit/>
            </a:bodyPr>
            <a:ls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0" i="0" dirty="0">
                  <a:effectLst/>
                  <a:latin typeface="+mj-lt"/>
                </a:rPr>
                <a:t>The findings underscore notable knowledge gaps among Canadians concerning the expenses associated with EVs. Many are uninformed about crucial government incentives, aimed at reducing EV prices and enhancing their competitiveness, which in turn alleviates upfront costs, a significant hurdle. Moreover, Canadians tend to underestimate the availability of affordable EVs, with only 9% aware of the more than 40 EV models priced below the average new vehicle cost with federal rebates, suggesting that many do not believe there's a wide selection of EVs within a comparable price range to gas vehicles. Educating individuals to dispel these misconceptions and emphasize the financial advantages of EVs is imperative. </a:t>
              </a:r>
            </a:p>
          </p:txBody>
        </p:sp>
      </p:grpSp>
      <p:grpSp>
        <p:nvGrpSpPr>
          <p:cNvPr id="10" name="Group 9">
            <a:extLst>
              <a:ext uri="{FF2B5EF4-FFF2-40B4-BE49-F238E27FC236}">
                <a16:creationId xmlns:a16="http://schemas.microsoft.com/office/drawing/2014/main" id="{55249E65-55CF-8EE2-AFB9-4D2B13A9D1E2}"/>
              </a:ext>
            </a:extLst>
          </p:cNvPr>
          <p:cNvGrpSpPr/>
          <p:nvPr/>
        </p:nvGrpSpPr>
        <p:grpSpPr>
          <a:xfrm>
            <a:off x="465100" y="2737872"/>
            <a:ext cx="11059824" cy="1087277"/>
            <a:chOff x="529344" y="1491594"/>
            <a:chExt cx="11084175" cy="1064858"/>
          </a:xfrm>
        </p:grpSpPr>
        <p:sp>
          <p:nvSpPr>
            <p:cNvPr id="11" name="Rectangle: Rounded Corners 10">
              <a:extLst>
                <a:ext uri="{FF2B5EF4-FFF2-40B4-BE49-F238E27FC236}">
                  <a16:creationId xmlns:a16="http://schemas.microsoft.com/office/drawing/2014/main" id="{F6A81820-BFBF-9928-7C46-4BB4F9A4CAE8}"/>
                </a:ext>
              </a:extLst>
            </p:cNvPr>
            <p:cNvSpPr/>
            <p:nvPr/>
          </p:nvSpPr>
          <p:spPr>
            <a:xfrm>
              <a:off x="3252247" y="1493383"/>
              <a:ext cx="8361272" cy="1063069"/>
            </a:xfrm>
            <a:prstGeom prst="roundRect">
              <a:avLst/>
            </a:prstGeom>
            <a:solidFill>
              <a:schemeClr val="bg1">
                <a:lumMod val="95000"/>
              </a:schemeClr>
            </a:solidFill>
            <a:ln w="25400" cap="flat" cmpd="sng" algn="ctr">
              <a:noFill/>
              <a:prstDash val="solid"/>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12" name="Arrow: Pentagon 11">
              <a:extLst>
                <a:ext uri="{FF2B5EF4-FFF2-40B4-BE49-F238E27FC236}">
                  <a16:creationId xmlns:a16="http://schemas.microsoft.com/office/drawing/2014/main" id="{F01D7D9C-7C25-DD34-E8A8-D688E136A12A}"/>
                </a:ext>
              </a:extLst>
            </p:cNvPr>
            <p:cNvSpPr/>
            <p:nvPr/>
          </p:nvSpPr>
          <p:spPr>
            <a:xfrm>
              <a:off x="1048381" y="1491595"/>
              <a:ext cx="3233394" cy="1063069"/>
            </a:xfrm>
            <a:prstGeom prst="homePlate">
              <a:avLst>
                <a:gd name="adj" fmla="val 36342"/>
              </a:avLst>
            </a:prstGeom>
            <a:solidFill>
              <a:srgbClr val="169964"/>
            </a:solidFill>
            <a:ln w="25400" cap="flat" cmpd="sng" algn="ctr">
              <a:noFill/>
              <a:prstDash val="solid"/>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13" name="Oval 12">
              <a:extLst>
                <a:ext uri="{FF2B5EF4-FFF2-40B4-BE49-F238E27FC236}">
                  <a16:creationId xmlns:a16="http://schemas.microsoft.com/office/drawing/2014/main" id="{FFB5040B-2A2E-9937-AC89-D502ADFB696F}"/>
                </a:ext>
              </a:extLst>
            </p:cNvPr>
            <p:cNvSpPr/>
            <p:nvPr/>
          </p:nvSpPr>
          <p:spPr>
            <a:xfrm>
              <a:off x="529344" y="1491594"/>
              <a:ext cx="1080647" cy="1063069"/>
            </a:xfrm>
            <a:prstGeom prst="ellipse">
              <a:avLst/>
            </a:prstGeom>
            <a:solidFill>
              <a:srgbClr val="11754D"/>
            </a:solidFill>
            <a:ln>
              <a:noFill/>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14" name="TextBox 9">
              <a:extLst>
                <a:ext uri="{FF2B5EF4-FFF2-40B4-BE49-F238E27FC236}">
                  <a16:creationId xmlns:a16="http://schemas.microsoft.com/office/drawing/2014/main" id="{45A78B63-EE14-B5FC-29D2-0E5D464C34BA}"/>
                </a:ext>
              </a:extLst>
            </p:cNvPr>
            <p:cNvSpPr txBox="1"/>
            <p:nvPr/>
          </p:nvSpPr>
          <p:spPr>
            <a:xfrm>
              <a:off x="1608898" y="1756695"/>
              <a:ext cx="2335482" cy="633004"/>
            </a:xfrm>
            <a:prstGeom prst="rect">
              <a:avLst/>
            </a:prstGeom>
            <a:noFill/>
          </p:spPr>
          <p:txBody>
            <a:bodyPr wrap="square">
              <a:spAutoFit/>
            </a:bodyPr>
            <a:ls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0656">
                <a:defRPr/>
              </a:pPr>
              <a:r>
                <a:rPr lang="en-US" sz="1200" b="1" dirty="0">
                  <a:solidFill>
                    <a:schemeClr val="bg1"/>
                  </a:solidFill>
                  <a:latin typeface="+mj-lt"/>
                </a:rPr>
                <a:t>CONCERNS RELATING TO BATTERY LONGEVITY AND VEHICLE RANGE</a:t>
              </a:r>
            </a:p>
          </p:txBody>
        </p:sp>
        <p:sp>
          <p:nvSpPr>
            <p:cNvPr id="15" name="TextBox 12">
              <a:extLst>
                <a:ext uri="{FF2B5EF4-FFF2-40B4-BE49-F238E27FC236}">
                  <a16:creationId xmlns:a16="http://schemas.microsoft.com/office/drawing/2014/main" id="{B63A9073-6FF6-DCE1-5165-6DCE74034D9C}"/>
                </a:ext>
              </a:extLst>
            </p:cNvPr>
            <p:cNvSpPr txBox="1"/>
            <p:nvPr/>
          </p:nvSpPr>
          <p:spPr>
            <a:xfrm>
              <a:off x="4345331" y="1595499"/>
              <a:ext cx="7153073" cy="251255"/>
            </a:xfrm>
            <a:prstGeom prst="rect">
              <a:avLst/>
            </a:prstGeom>
            <a:noFill/>
          </p:spPr>
          <p:txBody>
            <a:bodyPr wrap="square">
              <a:spAutoFit/>
            </a:bodyPr>
            <a:ls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0656">
                <a:spcAft>
                  <a:spcPts val="664"/>
                </a:spcAft>
              </a:pPr>
              <a:endParaRPr lang="en-US" sz="1067" dirty="0">
                <a:solidFill>
                  <a:prstClr val="black">
                    <a:lumMod val="75000"/>
                    <a:lumOff val="25000"/>
                  </a:prstClr>
                </a:solidFill>
                <a:highlight>
                  <a:srgbClr val="FFFF00"/>
                </a:highlight>
                <a:latin typeface="+mj-lt"/>
              </a:endParaRPr>
            </a:p>
          </p:txBody>
        </p:sp>
      </p:grpSp>
      <p:sp>
        <p:nvSpPr>
          <p:cNvPr id="16" name="Rectangle: Rounded Corners 15">
            <a:extLst>
              <a:ext uri="{FF2B5EF4-FFF2-40B4-BE49-F238E27FC236}">
                <a16:creationId xmlns:a16="http://schemas.microsoft.com/office/drawing/2014/main" id="{EA2DB22F-2DC3-0CBE-6857-D3A810EC4A47}"/>
              </a:ext>
            </a:extLst>
          </p:cNvPr>
          <p:cNvSpPr/>
          <p:nvPr/>
        </p:nvSpPr>
        <p:spPr>
          <a:xfrm>
            <a:off x="3182021" y="4001356"/>
            <a:ext cx="8342903" cy="1085448"/>
          </a:xfrm>
          <a:prstGeom prst="roundRect">
            <a:avLst/>
          </a:prstGeom>
          <a:solidFill>
            <a:schemeClr val="bg1">
              <a:lumMod val="95000"/>
            </a:schemeClr>
          </a:solidFill>
          <a:ln w="25400" cap="flat" cmpd="sng" algn="ctr">
            <a:noFill/>
            <a:prstDash val="solid"/>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17" name="Arrow: Pentagon 16">
            <a:extLst>
              <a:ext uri="{FF2B5EF4-FFF2-40B4-BE49-F238E27FC236}">
                <a16:creationId xmlns:a16="http://schemas.microsoft.com/office/drawing/2014/main" id="{2E188C5A-8A1B-7AFE-67AA-00FB49F57D52}"/>
              </a:ext>
            </a:extLst>
          </p:cNvPr>
          <p:cNvSpPr/>
          <p:nvPr/>
        </p:nvSpPr>
        <p:spPr>
          <a:xfrm>
            <a:off x="982997" y="4002706"/>
            <a:ext cx="3226291" cy="1085448"/>
          </a:xfrm>
          <a:prstGeom prst="homePlate">
            <a:avLst>
              <a:gd name="adj" fmla="val 36342"/>
            </a:avLst>
          </a:prstGeom>
          <a:solidFill>
            <a:srgbClr val="169964"/>
          </a:solidFill>
          <a:ln w="25400" cap="flat" cmpd="sng" algn="ctr">
            <a:noFill/>
            <a:prstDash val="solid"/>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18" name="Oval 17">
            <a:extLst>
              <a:ext uri="{FF2B5EF4-FFF2-40B4-BE49-F238E27FC236}">
                <a16:creationId xmlns:a16="http://schemas.microsoft.com/office/drawing/2014/main" id="{31E300BB-9929-F2DC-3857-46F751B6516B}"/>
              </a:ext>
            </a:extLst>
          </p:cNvPr>
          <p:cNvSpPr/>
          <p:nvPr/>
        </p:nvSpPr>
        <p:spPr>
          <a:xfrm>
            <a:off x="465100" y="4002705"/>
            <a:ext cx="1078273" cy="1085448"/>
          </a:xfrm>
          <a:prstGeom prst="ellipse">
            <a:avLst/>
          </a:prstGeom>
          <a:solidFill>
            <a:srgbClr val="11754D"/>
          </a:solidFill>
          <a:ln>
            <a:noFill/>
          </a:ln>
          <a:effectLst/>
        </p:spPr>
        <p:txBody>
          <a:bodyPr rtlCol="0" anchor="ctr"/>
          <a:lstStyl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0656">
              <a:defRPr/>
            </a:pPr>
            <a:endParaRPr lang="en-US" sz="2384">
              <a:solidFill>
                <a:prstClr val="white"/>
              </a:solidFill>
              <a:latin typeface="+mj-lt"/>
            </a:endParaRPr>
          </a:p>
        </p:txBody>
      </p:sp>
      <p:sp>
        <p:nvSpPr>
          <p:cNvPr id="19" name="TextBox 9">
            <a:extLst>
              <a:ext uri="{FF2B5EF4-FFF2-40B4-BE49-F238E27FC236}">
                <a16:creationId xmlns:a16="http://schemas.microsoft.com/office/drawing/2014/main" id="{CFA05D8D-30E3-874B-8959-B1FF3C07C5B1}"/>
              </a:ext>
            </a:extLst>
          </p:cNvPr>
          <p:cNvSpPr txBox="1"/>
          <p:nvPr/>
        </p:nvSpPr>
        <p:spPr>
          <a:xfrm>
            <a:off x="1533791" y="4199379"/>
            <a:ext cx="2320123" cy="646331"/>
          </a:xfrm>
          <a:prstGeom prst="rect">
            <a:avLst/>
          </a:prstGeom>
          <a:noFill/>
        </p:spPr>
        <p:txBody>
          <a:bodyPr wrap="square">
            <a:spAutoFit/>
          </a:bodyPr>
          <a:ls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0656">
              <a:defRPr/>
            </a:pPr>
            <a:r>
              <a:rPr lang="en-US" sz="1200" b="1" dirty="0">
                <a:solidFill>
                  <a:schemeClr val="bg1"/>
                </a:solidFill>
                <a:latin typeface="+mj-lt"/>
              </a:rPr>
              <a:t>KNOWLEDGE OF THE COSTS RELATED TO CHARGING AN EV</a:t>
            </a:r>
          </a:p>
        </p:txBody>
      </p:sp>
      <p:sp>
        <p:nvSpPr>
          <p:cNvPr id="20" name="TextBox 12">
            <a:extLst>
              <a:ext uri="{FF2B5EF4-FFF2-40B4-BE49-F238E27FC236}">
                <a16:creationId xmlns:a16="http://schemas.microsoft.com/office/drawing/2014/main" id="{6AA71E4B-9FFD-FA31-AA79-13EBF2B4A221}"/>
              </a:ext>
            </a:extLst>
          </p:cNvPr>
          <p:cNvSpPr txBox="1"/>
          <p:nvPr/>
        </p:nvSpPr>
        <p:spPr>
          <a:xfrm>
            <a:off x="4298427" y="3986646"/>
            <a:ext cx="7137358" cy="1107996"/>
          </a:xfrm>
          <a:prstGeom prst="rect">
            <a:avLst/>
          </a:prstGeom>
          <a:noFill/>
        </p:spPr>
        <p:txBody>
          <a:bodyPr wrap="square">
            <a:spAutoFit/>
          </a:bodyPr>
          <a:ls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0" i="0" dirty="0">
                <a:effectLst/>
                <a:latin typeface="+mj-lt"/>
              </a:rPr>
              <a:t>The findings indicate that less than 1 in 4 Canadians (23%) are aware of the expenses linked to charging an EV for a 100km drive, which can range from 50 cents to $4, compared to roughly $12 for fueling a gasoline-powered vehicle. Moreover, a significant 55% mistakenly believe that it would cost more than $4 to charge an EV for the same distance, while 21% expressed uncertainty about the cost. This situation underscores an opportunity to better educate Canadians about the charging costs associated with electric vehicles as many are uninformed about this aspect, especially considering that cost savings are a primary motivator for choosing an EV.</a:t>
            </a:r>
          </a:p>
        </p:txBody>
      </p:sp>
      <p:pic>
        <p:nvPicPr>
          <p:cNvPr id="45" name="Picture 44">
            <a:extLst>
              <a:ext uri="{FF2B5EF4-FFF2-40B4-BE49-F238E27FC236}">
                <a16:creationId xmlns:a16="http://schemas.microsoft.com/office/drawing/2014/main" id="{EE63C451-880E-925F-2642-0616A303F0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4839" y="1549346"/>
            <a:ext cx="883472" cy="883472"/>
          </a:xfrm>
          <a:prstGeom prst="rect">
            <a:avLst/>
          </a:prstGeom>
        </p:spPr>
      </p:pic>
      <p:pic>
        <p:nvPicPr>
          <p:cNvPr id="47" name="Picture 46">
            <a:extLst>
              <a:ext uri="{FF2B5EF4-FFF2-40B4-BE49-F238E27FC236}">
                <a16:creationId xmlns:a16="http://schemas.microsoft.com/office/drawing/2014/main" id="{F2040006-BFC3-9741-45D0-243E229E3CA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2592" y="2921373"/>
            <a:ext cx="728357" cy="728357"/>
          </a:xfrm>
          <a:prstGeom prst="rect">
            <a:avLst/>
          </a:prstGeom>
        </p:spPr>
      </p:pic>
      <p:pic>
        <p:nvPicPr>
          <p:cNvPr id="49" name="Picture 48">
            <a:extLst>
              <a:ext uri="{FF2B5EF4-FFF2-40B4-BE49-F238E27FC236}">
                <a16:creationId xmlns:a16="http://schemas.microsoft.com/office/drawing/2014/main" id="{B0B66FE5-1288-3A1A-2FBA-DB89940E26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50338" y="4189784"/>
            <a:ext cx="701203" cy="701203"/>
          </a:xfrm>
          <a:prstGeom prst="rect">
            <a:avLst/>
          </a:prstGeom>
        </p:spPr>
      </p:pic>
      <p:sp>
        <p:nvSpPr>
          <p:cNvPr id="29" name="TextBox 12">
            <a:extLst>
              <a:ext uri="{FF2B5EF4-FFF2-40B4-BE49-F238E27FC236}">
                <a16:creationId xmlns:a16="http://schemas.microsoft.com/office/drawing/2014/main" id="{73C6E57B-1F58-A976-46E0-6221027EC855}"/>
              </a:ext>
            </a:extLst>
          </p:cNvPr>
          <p:cNvSpPr txBox="1"/>
          <p:nvPr/>
        </p:nvSpPr>
        <p:spPr>
          <a:xfrm>
            <a:off x="4272704" y="2736593"/>
            <a:ext cx="7137358" cy="1107996"/>
          </a:xfrm>
          <a:prstGeom prst="rect">
            <a:avLst/>
          </a:prstGeom>
          <a:noFill/>
        </p:spPr>
        <p:txBody>
          <a:bodyPr wrap="square">
            <a:spAutoFit/>
          </a:bodyPr>
          <a:lstStyl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effectLst/>
                <a:latin typeface="+mj-lt"/>
              </a:rPr>
              <a:t>A slight majority of Canadians (53%) lacked confidence in the reliability/longevity of EV batteries. Further, only 1 in 10 believed that an EV battery will last the vehicle's lifespan, while most expect a replacement within 7 to 10 years. When considering range, only 1 in 4 Canadians correctly identified the average EV range (400-500km), while 68% were confident in their ability to charge an EV. However, only 25% are aware of the 20,000+ public chargers available in Canada, with 56% assuming there are less than 10,000. These findings collectively highlight the widespread misinformation among Canadians concerning both the reliability and longevity of EV batteries and the prevalence of charging stations across the country.</a:t>
            </a:r>
          </a:p>
        </p:txBody>
      </p:sp>
    </p:spTree>
    <p:extLst>
      <p:ext uri="{BB962C8B-B14F-4D97-AF65-F5344CB8AC3E}">
        <p14:creationId xmlns:p14="http://schemas.microsoft.com/office/powerpoint/2010/main" val="1363033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What are the main reasons that you would consider purchasing an electric vehicle? Please rank the top 3 reasons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Top reasons to consider choosing an EV</a:t>
            </a:r>
          </a:p>
          <a:p>
            <a:pPr>
              <a:spcBef>
                <a:spcPts val="0"/>
              </a:spcBef>
            </a:pPr>
            <a:r>
              <a:rPr lang="en-CA" sz="2000" dirty="0">
                <a:solidFill>
                  <a:schemeClr val="tx2"/>
                </a:solidFill>
              </a:rPr>
              <a:t>Government incentives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[those who are inclined to choose an electric vehicle] Base n=581</a:t>
            </a:r>
          </a:p>
        </p:txBody>
      </p:sp>
      <p:graphicFrame>
        <p:nvGraphicFramePr>
          <p:cNvPr id="7" name="Content Placeholder 8">
            <a:extLst>
              <a:ext uri="{FF2B5EF4-FFF2-40B4-BE49-F238E27FC236}">
                <a16:creationId xmlns:a16="http://schemas.microsoft.com/office/drawing/2014/main" id="{CB96B9C0-1F94-9AA6-958C-A06E226347CC}"/>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9FDBA05-31CF-E36A-25CA-A96C49DEF7B9}"/>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9" name="TextBox 8">
            <a:extLst>
              <a:ext uri="{FF2B5EF4-FFF2-40B4-BE49-F238E27FC236}">
                <a16:creationId xmlns:a16="http://schemas.microsoft.com/office/drawing/2014/main" id="{E926FD53-D989-F038-11FF-B2CF124C594F}"/>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10" name="TextBox 9">
            <a:extLst>
              <a:ext uri="{FF2B5EF4-FFF2-40B4-BE49-F238E27FC236}">
                <a16:creationId xmlns:a16="http://schemas.microsoft.com/office/drawing/2014/main" id="{A6A8AE78-0E57-2F7C-759B-E23CEED12EF0}"/>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1" name="TextBox 10">
            <a:extLst>
              <a:ext uri="{FF2B5EF4-FFF2-40B4-BE49-F238E27FC236}">
                <a16:creationId xmlns:a16="http://schemas.microsoft.com/office/drawing/2014/main" id="{16F6203D-0C93-3F36-C9EE-538E88A94D70}"/>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3092209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Are you aware of the federal government rebate of up to $5,000 for purchasing an electric vehicle?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Aware of the $5k rebate for purchasing an EV?</a:t>
            </a:r>
          </a:p>
          <a:p>
            <a:pPr>
              <a:spcBef>
                <a:spcPts val="0"/>
              </a:spcBef>
            </a:pPr>
            <a:r>
              <a:rPr lang="en-CA" sz="2000" dirty="0">
                <a:solidFill>
                  <a:schemeClr val="tx2"/>
                </a:solidFill>
              </a:rPr>
              <a:t>From the Federal Government</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8">
            <a:extLst>
              <a:ext uri="{FF2B5EF4-FFF2-40B4-BE49-F238E27FC236}">
                <a16:creationId xmlns:a16="http://schemas.microsoft.com/office/drawing/2014/main" id="{34F0352D-0D31-CCC8-A98B-8A2C8777CB29}"/>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69A2D58-B5FB-8DB1-A08F-371FDDD945B5}"/>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8" name="TextBox 7">
            <a:extLst>
              <a:ext uri="{FF2B5EF4-FFF2-40B4-BE49-F238E27FC236}">
                <a16:creationId xmlns:a16="http://schemas.microsoft.com/office/drawing/2014/main" id="{B6A72216-48CC-A46B-FC8C-E30715AC47C1}"/>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9" name="TextBox 8">
            <a:extLst>
              <a:ext uri="{FF2B5EF4-FFF2-40B4-BE49-F238E27FC236}">
                <a16:creationId xmlns:a16="http://schemas.microsoft.com/office/drawing/2014/main" id="{95E2E867-8B74-90B6-7130-202BD7D7E4AD}"/>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0" name="TextBox 9">
            <a:extLst>
              <a:ext uri="{FF2B5EF4-FFF2-40B4-BE49-F238E27FC236}">
                <a16:creationId xmlns:a16="http://schemas.microsoft.com/office/drawing/2014/main" id="{7C2B42F8-4C5B-2523-60AA-8852B4654405}"/>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1704607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0"/>
          </p:nvPr>
        </p:nvSpPr>
        <p:spPr>
          <a:prstGeom prst="rect">
            <a:avLst/>
          </a:prstGeom>
        </p:spPr>
        <p:txBody>
          <a:bodyPr/>
          <a:lstStyle/>
          <a:p>
            <a:r>
              <a:rPr lang="en-CA" dirty="0"/>
              <a:t>Aware of the rebate for purchasing an EV?</a:t>
            </a:r>
          </a:p>
          <a:p>
            <a:pPr>
              <a:spcBef>
                <a:spcPts val="0"/>
              </a:spcBef>
            </a:pPr>
            <a:r>
              <a:rPr lang="en-CA" sz="2000" dirty="0">
                <a:solidFill>
                  <a:schemeClr val="tx2"/>
                </a:solidFill>
              </a:rPr>
              <a:t>Summary of provinces</a:t>
            </a:r>
          </a:p>
        </p:txBody>
      </p:sp>
      <p:graphicFrame>
        <p:nvGraphicFramePr>
          <p:cNvPr id="2" name="Content Placeholder 8">
            <a:extLst>
              <a:ext uri="{FF2B5EF4-FFF2-40B4-BE49-F238E27FC236}">
                <a16:creationId xmlns:a16="http://schemas.microsoft.com/office/drawing/2014/main" id="{1C775299-32BC-AE55-C3C1-AA906AD59F86}"/>
              </a:ext>
            </a:extLst>
          </p:cNvPr>
          <p:cNvGraphicFramePr>
            <a:graphicFrameLocks/>
          </p:cNvGraphicFramePr>
          <p:nvPr/>
        </p:nvGraphicFramePr>
        <p:xfrm>
          <a:off x="349756" y="2159163"/>
          <a:ext cx="11155362" cy="384059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1831B69-022B-A061-9F08-486791D7102E}"/>
              </a:ext>
            </a:extLst>
          </p:cNvPr>
          <p:cNvSpPr txBox="1"/>
          <p:nvPr/>
        </p:nvSpPr>
        <p:spPr>
          <a:xfrm>
            <a:off x="349756" y="3115987"/>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8" name="TextBox 7">
            <a:extLst>
              <a:ext uri="{FF2B5EF4-FFF2-40B4-BE49-F238E27FC236}">
                <a16:creationId xmlns:a16="http://schemas.microsoft.com/office/drawing/2014/main" id="{70E0405C-E3C8-293A-D76C-B76E073E6613}"/>
              </a:ext>
            </a:extLst>
          </p:cNvPr>
          <p:cNvSpPr txBox="1"/>
          <p:nvPr/>
        </p:nvSpPr>
        <p:spPr>
          <a:xfrm>
            <a:off x="349755" y="4196962"/>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9" name="TextBox 8">
            <a:extLst>
              <a:ext uri="{FF2B5EF4-FFF2-40B4-BE49-F238E27FC236}">
                <a16:creationId xmlns:a16="http://schemas.microsoft.com/office/drawing/2014/main" id="{F6DC2995-B722-AD9A-827A-612346A6B3E9}"/>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
        <p:nvSpPr>
          <p:cNvPr id="10" name="TextBox 9">
            <a:extLst>
              <a:ext uri="{FF2B5EF4-FFF2-40B4-BE49-F238E27FC236}">
                <a16:creationId xmlns:a16="http://schemas.microsoft.com/office/drawing/2014/main" id="{4FFAE6B3-693C-9982-1CB4-B7AD14519D61}"/>
              </a:ext>
            </a:extLst>
          </p:cNvPr>
          <p:cNvSpPr txBox="1"/>
          <p:nvPr/>
        </p:nvSpPr>
        <p:spPr>
          <a:xfrm>
            <a:off x="1878190" y="1562129"/>
            <a:ext cx="1620957" cy="523220"/>
          </a:xfrm>
          <a:prstGeom prst="rect">
            <a:avLst/>
          </a:prstGeom>
          <a:noFill/>
        </p:spPr>
        <p:txBody>
          <a:bodyPr wrap="none" rtlCol="0">
            <a:spAutoFit/>
          </a:bodyPr>
          <a:lstStyle/>
          <a:p>
            <a:pPr algn="ctr"/>
            <a:r>
              <a:rPr lang="en-CA" sz="1400" b="1" dirty="0"/>
              <a:t>British Columbia</a:t>
            </a:r>
          </a:p>
          <a:p>
            <a:pPr algn="ctr"/>
            <a:r>
              <a:rPr lang="en-CA" sz="1400" b="1" dirty="0"/>
              <a:t>$4k</a:t>
            </a:r>
          </a:p>
        </p:txBody>
      </p:sp>
      <p:graphicFrame>
        <p:nvGraphicFramePr>
          <p:cNvPr id="11" name="Content Placeholder 8">
            <a:extLst>
              <a:ext uri="{FF2B5EF4-FFF2-40B4-BE49-F238E27FC236}">
                <a16:creationId xmlns:a16="http://schemas.microsoft.com/office/drawing/2014/main" id="{E7802BAA-F88E-2486-CDC2-B7F7037721FF}"/>
              </a:ext>
            </a:extLst>
          </p:cNvPr>
          <p:cNvGraphicFramePr>
            <a:graphicFrameLocks/>
          </p:cNvGraphicFramePr>
          <p:nvPr/>
        </p:nvGraphicFramePr>
        <p:xfrm>
          <a:off x="3898891" y="2159161"/>
          <a:ext cx="11155362" cy="38405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8">
            <a:extLst>
              <a:ext uri="{FF2B5EF4-FFF2-40B4-BE49-F238E27FC236}">
                <a16:creationId xmlns:a16="http://schemas.microsoft.com/office/drawing/2014/main" id="{8746A1C3-F091-AF71-8D3F-F645A4921036}"/>
              </a:ext>
            </a:extLst>
          </p:cNvPr>
          <p:cNvGraphicFramePr>
            <a:graphicFrameLocks/>
          </p:cNvGraphicFramePr>
          <p:nvPr/>
        </p:nvGraphicFramePr>
        <p:xfrm>
          <a:off x="7601449" y="2159161"/>
          <a:ext cx="11155362" cy="384059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F055611D-4E6F-0CD6-1D16-847845614A94}"/>
              </a:ext>
            </a:extLst>
          </p:cNvPr>
          <p:cNvSpPr txBox="1"/>
          <p:nvPr/>
        </p:nvSpPr>
        <p:spPr>
          <a:xfrm>
            <a:off x="5335022" y="1562129"/>
            <a:ext cx="1521955" cy="523220"/>
          </a:xfrm>
          <a:prstGeom prst="rect">
            <a:avLst/>
          </a:prstGeom>
          <a:noFill/>
        </p:spPr>
        <p:txBody>
          <a:bodyPr wrap="none" rtlCol="0">
            <a:spAutoFit/>
          </a:bodyPr>
          <a:lstStyle/>
          <a:p>
            <a:pPr algn="ctr"/>
            <a:r>
              <a:rPr lang="en-CA" sz="1400" b="1" dirty="0"/>
              <a:t>New Brunswick</a:t>
            </a:r>
          </a:p>
          <a:p>
            <a:pPr algn="ctr"/>
            <a:r>
              <a:rPr lang="en-CA" sz="1400" b="1" dirty="0"/>
              <a:t>$5k</a:t>
            </a:r>
          </a:p>
        </p:txBody>
      </p:sp>
      <p:sp>
        <p:nvSpPr>
          <p:cNvPr id="15" name="TextBox 14">
            <a:extLst>
              <a:ext uri="{FF2B5EF4-FFF2-40B4-BE49-F238E27FC236}">
                <a16:creationId xmlns:a16="http://schemas.microsoft.com/office/drawing/2014/main" id="{BEA44755-1906-F841-5550-B3F1F07772AA}"/>
              </a:ext>
            </a:extLst>
          </p:cNvPr>
          <p:cNvSpPr txBox="1"/>
          <p:nvPr/>
        </p:nvSpPr>
        <p:spPr>
          <a:xfrm>
            <a:off x="8692852" y="1562129"/>
            <a:ext cx="2626873" cy="523220"/>
          </a:xfrm>
          <a:prstGeom prst="rect">
            <a:avLst/>
          </a:prstGeom>
          <a:noFill/>
        </p:spPr>
        <p:txBody>
          <a:bodyPr wrap="none" rtlCol="0">
            <a:spAutoFit/>
          </a:bodyPr>
          <a:lstStyle/>
          <a:p>
            <a:pPr algn="ctr"/>
            <a:r>
              <a:rPr lang="en-CA" sz="1400" b="1" dirty="0"/>
              <a:t>Newfoundland and Labrador</a:t>
            </a:r>
          </a:p>
          <a:p>
            <a:pPr algn="ctr"/>
            <a:r>
              <a:rPr lang="en-CA" sz="1400" b="1" dirty="0"/>
              <a:t>$2.5k</a:t>
            </a:r>
          </a:p>
        </p:txBody>
      </p:sp>
    </p:spTree>
    <p:extLst>
      <p:ext uri="{BB962C8B-B14F-4D97-AF65-F5344CB8AC3E}">
        <p14:creationId xmlns:p14="http://schemas.microsoft.com/office/powerpoint/2010/main" val="4166560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0"/>
          </p:nvPr>
        </p:nvSpPr>
        <p:spPr>
          <a:prstGeom prst="rect">
            <a:avLst/>
          </a:prstGeom>
        </p:spPr>
        <p:txBody>
          <a:bodyPr/>
          <a:lstStyle/>
          <a:p>
            <a:r>
              <a:rPr lang="en-CA" dirty="0"/>
              <a:t>Aware of the rebate for purchasing an EV?</a:t>
            </a:r>
          </a:p>
          <a:p>
            <a:pPr>
              <a:spcBef>
                <a:spcPts val="0"/>
              </a:spcBef>
            </a:pPr>
            <a:r>
              <a:rPr lang="en-CA" sz="2000" dirty="0">
                <a:solidFill>
                  <a:schemeClr val="tx2"/>
                </a:solidFill>
              </a:rPr>
              <a:t>Summary of provinces</a:t>
            </a:r>
          </a:p>
        </p:txBody>
      </p:sp>
      <p:graphicFrame>
        <p:nvGraphicFramePr>
          <p:cNvPr id="2" name="Content Placeholder 8">
            <a:extLst>
              <a:ext uri="{FF2B5EF4-FFF2-40B4-BE49-F238E27FC236}">
                <a16:creationId xmlns:a16="http://schemas.microsoft.com/office/drawing/2014/main" id="{1C775299-32BC-AE55-C3C1-AA906AD59F86}"/>
              </a:ext>
            </a:extLst>
          </p:cNvPr>
          <p:cNvGraphicFramePr>
            <a:graphicFrameLocks/>
          </p:cNvGraphicFramePr>
          <p:nvPr/>
        </p:nvGraphicFramePr>
        <p:xfrm>
          <a:off x="349756" y="2159163"/>
          <a:ext cx="11155362" cy="384059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1831B69-022B-A061-9F08-486791D7102E}"/>
              </a:ext>
            </a:extLst>
          </p:cNvPr>
          <p:cNvSpPr txBox="1"/>
          <p:nvPr/>
        </p:nvSpPr>
        <p:spPr>
          <a:xfrm>
            <a:off x="349756" y="3115987"/>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8" name="TextBox 7">
            <a:extLst>
              <a:ext uri="{FF2B5EF4-FFF2-40B4-BE49-F238E27FC236}">
                <a16:creationId xmlns:a16="http://schemas.microsoft.com/office/drawing/2014/main" id="{70E0405C-E3C8-293A-D76C-B76E073E6613}"/>
              </a:ext>
            </a:extLst>
          </p:cNvPr>
          <p:cNvSpPr txBox="1"/>
          <p:nvPr/>
        </p:nvSpPr>
        <p:spPr>
          <a:xfrm>
            <a:off x="349755" y="4196962"/>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9" name="TextBox 8">
            <a:extLst>
              <a:ext uri="{FF2B5EF4-FFF2-40B4-BE49-F238E27FC236}">
                <a16:creationId xmlns:a16="http://schemas.microsoft.com/office/drawing/2014/main" id="{F6DC2995-B722-AD9A-827A-612346A6B3E9}"/>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
        <p:nvSpPr>
          <p:cNvPr id="10" name="TextBox 9">
            <a:extLst>
              <a:ext uri="{FF2B5EF4-FFF2-40B4-BE49-F238E27FC236}">
                <a16:creationId xmlns:a16="http://schemas.microsoft.com/office/drawing/2014/main" id="{4FFAE6B3-693C-9982-1CB4-B7AD14519D61}"/>
              </a:ext>
            </a:extLst>
          </p:cNvPr>
          <p:cNvSpPr txBox="1"/>
          <p:nvPr/>
        </p:nvSpPr>
        <p:spPr>
          <a:xfrm>
            <a:off x="2085970" y="1562129"/>
            <a:ext cx="1205395" cy="523220"/>
          </a:xfrm>
          <a:prstGeom prst="rect">
            <a:avLst/>
          </a:prstGeom>
          <a:noFill/>
        </p:spPr>
        <p:txBody>
          <a:bodyPr wrap="none" rtlCol="0">
            <a:spAutoFit/>
          </a:bodyPr>
          <a:lstStyle/>
          <a:p>
            <a:pPr algn="ctr"/>
            <a:r>
              <a:rPr lang="en-CA" sz="1400" b="1" dirty="0"/>
              <a:t>Nova Scotia</a:t>
            </a:r>
          </a:p>
          <a:p>
            <a:pPr algn="ctr"/>
            <a:r>
              <a:rPr lang="en-CA" sz="1400" b="1" dirty="0"/>
              <a:t>$3k</a:t>
            </a:r>
          </a:p>
        </p:txBody>
      </p:sp>
      <p:graphicFrame>
        <p:nvGraphicFramePr>
          <p:cNvPr id="11" name="Content Placeholder 8">
            <a:extLst>
              <a:ext uri="{FF2B5EF4-FFF2-40B4-BE49-F238E27FC236}">
                <a16:creationId xmlns:a16="http://schemas.microsoft.com/office/drawing/2014/main" id="{E7802BAA-F88E-2486-CDC2-B7F7037721FF}"/>
              </a:ext>
            </a:extLst>
          </p:cNvPr>
          <p:cNvGraphicFramePr>
            <a:graphicFrameLocks/>
          </p:cNvGraphicFramePr>
          <p:nvPr/>
        </p:nvGraphicFramePr>
        <p:xfrm>
          <a:off x="3898891" y="2159161"/>
          <a:ext cx="11155362" cy="38405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8">
            <a:extLst>
              <a:ext uri="{FF2B5EF4-FFF2-40B4-BE49-F238E27FC236}">
                <a16:creationId xmlns:a16="http://schemas.microsoft.com/office/drawing/2014/main" id="{8746A1C3-F091-AF71-8D3F-F645A4921036}"/>
              </a:ext>
            </a:extLst>
          </p:cNvPr>
          <p:cNvGraphicFramePr>
            <a:graphicFrameLocks/>
          </p:cNvGraphicFramePr>
          <p:nvPr/>
        </p:nvGraphicFramePr>
        <p:xfrm>
          <a:off x="7601449" y="2159161"/>
          <a:ext cx="11155362" cy="384059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F055611D-4E6F-0CD6-1D16-847845614A94}"/>
              </a:ext>
            </a:extLst>
          </p:cNvPr>
          <p:cNvSpPr txBox="1"/>
          <p:nvPr/>
        </p:nvSpPr>
        <p:spPr>
          <a:xfrm>
            <a:off x="5675852" y="1562129"/>
            <a:ext cx="840295" cy="523220"/>
          </a:xfrm>
          <a:prstGeom prst="rect">
            <a:avLst/>
          </a:prstGeom>
          <a:noFill/>
        </p:spPr>
        <p:txBody>
          <a:bodyPr wrap="none" rtlCol="0">
            <a:spAutoFit/>
          </a:bodyPr>
          <a:lstStyle/>
          <a:p>
            <a:pPr algn="ctr"/>
            <a:r>
              <a:rPr lang="en-CA" sz="1400" b="1" dirty="0"/>
              <a:t>Quebec</a:t>
            </a:r>
          </a:p>
          <a:p>
            <a:pPr algn="ctr"/>
            <a:r>
              <a:rPr lang="en-CA" sz="1400" b="1" dirty="0"/>
              <a:t>$7k</a:t>
            </a:r>
          </a:p>
        </p:txBody>
      </p:sp>
      <p:sp>
        <p:nvSpPr>
          <p:cNvPr id="15" name="TextBox 14">
            <a:extLst>
              <a:ext uri="{FF2B5EF4-FFF2-40B4-BE49-F238E27FC236}">
                <a16:creationId xmlns:a16="http://schemas.microsoft.com/office/drawing/2014/main" id="{BEA44755-1906-F841-5550-B3F1F07772AA}"/>
              </a:ext>
            </a:extLst>
          </p:cNvPr>
          <p:cNvSpPr txBox="1"/>
          <p:nvPr/>
        </p:nvSpPr>
        <p:spPr>
          <a:xfrm>
            <a:off x="9020927" y="1562129"/>
            <a:ext cx="1970732" cy="523220"/>
          </a:xfrm>
          <a:prstGeom prst="rect">
            <a:avLst/>
          </a:prstGeom>
          <a:noFill/>
        </p:spPr>
        <p:txBody>
          <a:bodyPr wrap="none" rtlCol="0">
            <a:spAutoFit/>
          </a:bodyPr>
          <a:lstStyle/>
          <a:p>
            <a:pPr algn="ctr"/>
            <a:r>
              <a:rPr lang="en-CA" sz="1400" b="1" dirty="0"/>
              <a:t>Prince Edward Island</a:t>
            </a:r>
          </a:p>
          <a:p>
            <a:pPr algn="ctr"/>
            <a:r>
              <a:rPr lang="en-CA" sz="1400" b="1" dirty="0"/>
              <a:t>$5k</a:t>
            </a:r>
          </a:p>
        </p:txBody>
      </p:sp>
    </p:spTree>
    <p:extLst>
      <p:ext uri="{BB962C8B-B14F-4D97-AF65-F5344CB8AC3E}">
        <p14:creationId xmlns:p14="http://schemas.microsoft.com/office/powerpoint/2010/main" val="886197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Are you aware that you may be eligible for a federal tax deduction specifically for the purchase of an electric vehicle if you are self-employed or own a company?</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Aware of tax deductions for purchasing an EV if you are self-employed or own a company?</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3" name="Content Placeholder 8">
            <a:extLst>
              <a:ext uri="{FF2B5EF4-FFF2-40B4-BE49-F238E27FC236}">
                <a16:creationId xmlns:a16="http://schemas.microsoft.com/office/drawing/2014/main" id="{D906E24A-CC87-1154-5C40-034A07206444}"/>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212C585-D5B8-1034-952D-4DCE22059C15}"/>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8" name="TextBox 7">
            <a:extLst>
              <a:ext uri="{FF2B5EF4-FFF2-40B4-BE49-F238E27FC236}">
                <a16:creationId xmlns:a16="http://schemas.microsoft.com/office/drawing/2014/main" id="{DCA6B941-8981-1280-2E2A-A53AC1914DCB}"/>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9" name="TextBox 8">
            <a:extLst>
              <a:ext uri="{FF2B5EF4-FFF2-40B4-BE49-F238E27FC236}">
                <a16:creationId xmlns:a16="http://schemas.microsoft.com/office/drawing/2014/main" id="{2200A5C7-1EB8-FF51-A1CD-0F2F70D0A30F}"/>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0" name="TextBox 9">
            <a:extLst>
              <a:ext uri="{FF2B5EF4-FFF2-40B4-BE49-F238E27FC236}">
                <a16:creationId xmlns:a16="http://schemas.microsoft.com/office/drawing/2014/main" id="{150D018D-49C4-01CD-A534-1F385E248021}"/>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3300837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Do you believe that charging an electric vehicle is more or less expensive than filling up a gas vehicle?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Cost of charging an EV</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10" name="Content Placeholder 8">
            <a:extLst>
              <a:ext uri="{FF2B5EF4-FFF2-40B4-BE49-F238E27FC236}">
                <a16:creationId xmlns:a16="http://schemas.microsoft.com/office/drawing/2014/main" id="{228FAD96-976C-5356-31EF-73CAD5FDE03F}"/>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D56B3427-AE24-01D4-79AF-128F2A9A6E69}"/>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12" name="TextBox 11">
            <a:extLst>
              <a:ext uri="{FF2B5EF4-FFF2-40B4-BE49-F238E27FC236}">
                <a16:creationId xmlns:a16="http://schemas.microsoft.com/office/drawing/2014/main" id="{222744AF-CD9A-0013-658E-87B29CCA5692}"/>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13" name="TextBox 12">
            <a:extLst>
              <a:ext uri="{FF2B5EF4-FFF2-40B4-BE49-F238E27FC236}">
                <a16:creationId xmlns:a16="http://schemas.microsoft.com/office/drawing/2014/main" id="{34EE6C85-3F54-9468-6725-5FB5A0E2ED8B}"/>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4" name="TextBox 13">
            <a:extLst>
              <a:ext uri="{FF2B5EF4-FFF2-40B4-BE49-F238E27FC236}">
                <a16:creationId xmlns:a16="http://schemas.microsoft.com/office/drawing/2014/main" id="{5BFD1522-32DD-FDD8-9D1B-DBF952492832}"/>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300237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Which of the following statements is true regarding the total cost of ownership when purchasing a new vehicle?</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Statements when purchasing a new EV</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10" name="Content Placeholder 8">
            <a:extLst>
              <a:ext uri="{FF2B5EF4-FFF2-40B4-BE49-F238E27FC236}">
                <a16:creationId xmlns:a16="http://schemas.microsoft.com/office/drawing/2014/main" id="{74E11E52-6CED-177F-BE13-66865AD54A76}"/>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F44FC0FA-F140-C981-B346-16C3F6DB734F}"/>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12" name="TextBox 11">
            <a:extLst>
              <a:ext uri="{FF2B5EF4-FFF2-40B4-BE49-F238E27FC236}">
                <a16:creationId xmlns:a16="http://schemas.microsoft.com/office/drawing/2014/main" id="{66D33036-367F-D9EA-16EE-6CD14193B9AF}"/>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13" name="TextBox 12">
            <a:extLst>
              <a:ext uri="{FF2B5EF4-FFF2-40B4-BE49-F238E27FC236}">
                <a16:creationId xmlns:a16="http://schemas.microsoft.com/office/drawing/2014/main" id="{B7C2586A-BCB9-D81D-7447-F176079FA938}"/>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4" name="TextBox 13">
            <a:extLst>
              <a:ext uri="{FF2B5EF4-FFF2-40B4-BE49-F238E27FC236}">
                <a16:creationId xmlns:a16="http://schemas.microsoft.com/office/drawing/2014/main" id="{7781C80A-4BE8-B11F-F9D5-C863F1A1522D}"/>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1960779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With approximately 80% of charging occurring at home, how confident are you that you will be able to charge your EV when needed?</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Confident in charging your EV when needed</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2" name="Content Placeholder 8">
            <a:extLst>
              <a:ext uri="{FF2B5EF4-FFF2-40B4-BE49-F238E27FC236}">
                <a16:creationId xmlns:a16="http://schemas.microsoft.com/office/drawing/2014/main" id="{4E7B07BE-6773-0E3F-EEA3-56294CFD67F2}"/>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3F54E6E-CB66-4081-E145-B3054DF8F8C4}"/>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9" name="TextBox 8">
            <a:extLst>
              <a:ext uri="{FF2B5EF4-FFF2-40B4-BE49-F238E27FC236}">
                <a16:creationId xmlns:a16="http://schemas.microsoft.com/office/drawing/2014/main" id="{EA7D48D4-693E-3995-394F-22C497D2D985}"/>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11" name="TextBox 10">
            <a:extLst>
              <a:ext uri="{FF2B5EF4-FFF2-40B4-BE49-F238E27FC236}">
                <a16:creationId xmlns:a16="http://schemas.microsoft.com/office/drawing/2014/main" id="{BF136987-D51F-15F3-BF13-FABE0A667B54}"/>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2" name="TextBox 11">
            <a:extLst>
              <a:ext uri="{FF2B5EF4-FFF2-40B4-BE49-F238E27FC236}">
                <a16:creationId xmlns:a16="http://schemas.microsoft.com/office/drawing/2014/main" id="{EAD87625-C98F-B4EA-B0F7-4E51F8FD4743}"/>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16409797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How confident are you in the reliability and longevity of electric vehicle batteries?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Confident on reliability and longevity of EV batteries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10" name="Content Placeholder 8">
            <a:extLst>
              <a:ext uri="{FF2B5EF4-FFF2-40B4-BE49-F238E27FC236}">
                <a16:creationId xmlns:a16="http://schemas.microsoft.com/office/drawing/2014/main" id="{8D0ECACC-4AD4-C6F2-5EDD-F0E563E0D32D}"/>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B0B590B7-7538-A88A-1FD1-8F391F190CBE}"/>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12" name="TextBox 11">
            <a:extLst>
              <a:ext uri="{FF2B5EF4-FFF2-40B4-BE49-F238E27FC236}">
                <a16:creationId xmlns:a16="http://schemas.microsoft.com/office/drawing/2014/main" id="{A61BFF0A-0EFA-229C-CA4F-D6ADD68103AF}"/>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13" name="TextBox 12">
            <a:extLst>
              <a:ext uri="{FF2B5EF4-FFF2-40B4-BE49-F238E27FC236}">
                <a16:creationId xmlns:a16="http://schemas.microsoft.com/office/drawing/2014/main" id="{081D3051-D988-3186-753D-3CF52F1E8EEE}"/>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4" name="TextBox 13">
            <a:extLst>
              <a:ext uri="{FF2B5EF4-FFF2-40B4-BE49-F238E27FC236}">
                <a16:creationId xmlns:a16="http://schemas.microsoft.com/office/drawing/2014/main" id="{E9D63358-CD90-1A1C-6ABE-6F09A4257C6F}"/>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4172540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In your opinion, how knowledgeable are you about electric vehicles?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Knowledge about EV</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[all] Base n=1,500</a:t>
            </a:r>
          </a:p>
        </p:txBody>
      </p:sp>
      <p:graphicFrame>
        <p:nvGraphicFramePr>
          <p:cNvPr id="2" name="Content Placeholder 8">
            <a:extLst>
              <a:ext uri="{FF2B5EF4-FFF2-40B4-BE49-F238E27FC236}">
                <a16:creationId xmlns:a16="http://schemas.microsoft.com/office/drawing/2014/main" id="{DE348D23-8A14-6F35-7E61-B46D828E6BE0}"/>
              </a:ext>
            </a:extLst>
          </p:cNvPr>
          <p:cNvGraphicFramePr>
            <a:graphicFrameLocks/>
          </p:cNvGraphicFramePr>
          <p:nvPr/>
        </p:nvGraphicFramePr>
        <p:xfrm>
          <a:off x="349756" y="1591852"/>
          <a:ext cx="11155362" cy="440790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20CA40E-0BC5-4348-7758-8D6C8A1D97EB}"/>
              </a:ext>
            </a:extLst>
          </p:cNvPr>
          <p:cNvSpPr txBox="1"/>
          <p:nvPr/>
        </p:nvSpPr>
        <p:spPr>
          <a:xfrm>
            <a:off x="349756" y="3582033"/>
            <a:ext cx="97975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AGE GROUP</a:t>
            </a:r>
          </a:p>
        </p:txBody>
      </p:sp>
      <p:sp>
        <p:nvSpPr>
          <p:cNvPr id="10" name="TextBox 9">
            <a:extLst>
              <a:ext uri="{FF2B5EF4-FFF2-40B4-BE49-F238E27FC236}">
                <a16:creationId xmlns:a16="http://schemas.microsoft.com/office/drawing/2014/main" id="{F9DA04E3-E751-20C8-1DB2-8E28D9EE1A38}"/>
              </a:ext>
            </a:extLst>
          </p:cNvPr>
          <p:cNvSpPr txBox="1"/>
          <p:nvPr/>
        </p:nvSpPr>
        <p:spPr>
          <a:xfrm>
            <a:off x="349756" y="2466536"/>
            <a:ext cx="707245"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REGION</a:t>
            </a:r>
          </a:p>
        </p:txBody>
      </p:sp>
      <p:sp>
        <p:nvSpPr>
          <p:cNvPr id="11" name="TextBox 10">
            <a:extLst>
              <a:ext uri="{FF2B5EF4-FFF2-40B4-BE49-F238E27FC236}">
                <a16:creationId xmlns:a16="http://schemas.microsoft.com/office/drawing/2014/main" id="{3D7F98A5-7D82-ADE3-DA2E-BCA46D272415}"/>
              </a:ext>
            </a:extLst>
          </p:cNvPr>
          <p:cNvSpPr txBox="1"/>
          <p:nvPr/>
        </p:nvSpPr>
        <p:spPr>
          <a:xfrm>
            <a:off x="349755" y="4368038"/>
            <a:ext cx="737702"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GENDER</a:t>
            </a:r>
          </a:p>
        </p:txBody>
      </p:sp>
      <p:sp>
        <p:nvSpPr>
          <p:cNvPr id="12" name="TextBox 11">
            <a:extLst>
              <a:ext uri="{FF2B5EF4-FFF2-40B4-BE49-F238E27FC236}">
                <a16:creationId xmlns:a16="http://schemas.microsoft.com/office/drawing/2014/main" id="{C0E36C3D-D73A-7CA6-7482-F7791E410F07}"/>
              </a:ext>
            </a:extLst>
          </p:cNvPr>
          <p:cNvSpPr txBox="1"/>
          <p:nvPr/>
        </p:nvSpPr>
        <p:spPr>
          <a:xfrm>
            <a:off x="349755" y="5036799"/>
            <a:ext cx="550151" cy="246221"/>
          </a:xfrm>
          <a:prstGeom prst="rect">
            <a:avLst/>
          </a:prstGeom>
          <a:noFill/>
        </p:spPr>
        <p:txBody>
          <a:bodyPr wrap="none" rtlCol="0">
            <a:spAutoFit/>
          </a:bodyPr>
          <a:lstStyle/>
          <a:p>
            <a:r>
              <a:rPr lang="en-CA" sz="1000" b="1" dirty="0">
                <a:solidFill>
                  <a:schemeClr val="accent1"/>
                </a:solidFill>
                <a:latin typeface="Gill Sans Nova" panose="020B0602020104020203" pitchFamily="34" charset="0"/>
              </a:rPr>
              <a:t>AREA</a:t>
            </a:r>
          </a:p>
        </p:txBody>
      </p:sp>
    </p:spTree>
    <p:extLst>
      <p:ext uri="{BB962C8B-B14F-4D97-AF65-F5344CB8AC3E}">
        <p14:creationId xmlns:p14="http://schemas.microsoft.com/office/powerpoint/2010/main" val="159424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71A9EF-5B97-411C-FF76-6437AFAE249E}"/>
              </a:ext>
            </a:extLst>
          </p:cNvPr>
          <p:cNvSpPr>
            <a:spLocks noGrp="1"/>
          </p:cNvSpPr>
          <p:nvPr>
            <p:ph type="body" sz="quarter" idx="10"/>
          </p:nvPr>
        </p:nvSpPr>
        <p:spPr/>
        <p:txBody>
          <a:bodyPr/>
          <a:lstStyle/>
          <a:p>
            <a:r>
              <a:rPr lang="en-US" dirty="0"/>
              <a:t>Vehicle Ownership</a:t>
            </a:r>
          </a:p>
        </p:txBody>
      </p:sp>
      <p:pic>
        <p:nvPicPr>
          <p:cNvPr id="6" name="Picture Placeholder 5" descr="A close-up of a car charging&#10;&#10;Description automatically generated">
            <a:extLst>
              <a:ext uri="{FF2B5EF4-FFF2-40B4-BE49-F238E27FC236}">
                <a16:creationId xmlns:a16="http://schemas.microsoft.com/office/drawing/2014/main" id="{8B9D377D-D4F4-37F8-8FF4-63FAB1791917}"/>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7479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Right 18">
            <a:extLst>
              <a:ext uri="{FF2B5EF4-FFF2-40B4-BE49-F238E27FC236}">
                <a16:creationId xmlns:a16="http://schemas.microsoft.com/office/drawing/2014/main" id="{AF828B26-DCE2-EC6D-DD52-93ABA46E727B}"/>
              </a:ext>
            </a:extLst>
          </p:cNvPr>
          <p:cNvSpPr/>
          <p:nvPr/>
        </p:nvSpPr>
        <p:spPr>
          <a:xfrm>
            <a:off x="2772696" y="2975825"/>
            <a:ext cx="2263593" cy="196567"/>
          </a:xfrm>
          <a:prstGeom prst="rightArrow">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8" name="Have you ever come across a peer at work that you thought might be struggling with an opioid or substance use issue in their life?" descr="2e431716-abda-4338-a483-3639786db017 Have you ever come across a peer at work that you thought might be struggling with an opioid or substance use issue in their life?">
            <a:extLst>
              <a:ext uri="{FF2B5EF4-FFF2-40B4-BE49-F238E27FC236}">
                <a16:creationId xmlns:a16="http://schemas.microsoft.com/office/drawing/2014/main" id="{24E90A12-EE11-52FC-EFA7-33FAD7A17805}"/>
              </a:ext>
            </a:extLst>
          </p:cNvPr>
          <p:cNvGraphicFramePr>
            <a:graphicFrameLocks/>
          </p:cNvGraphicFramePr>
          <p:nvPr>
            <p:extLst>
              <p:ext uri="{D42A27DB-BD31-4B8C-83A1-F6EECF244321}">
                <p14:modId xmlns:p14="http://schemas.microsoft.com/office/powerpoint/2010/main" val="3346375059"/>
              </p:ext>
            </p:extLst>
          </p:nvPr>
        </p:nvGraphicFramePr>
        <p:xfrm>
          <a:off x="-1774504" y="2360853"/>
          <a:ext cx="8388000" cy="381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30856"/>
            <a:ext cx="10554206" cy="415498"/>
          </a:xfrm>
        </p:spPr>
        <p:txBody>
          <a:bodyPr/>
          <a:lstStyle/>
          <a:p>
            <a:r>
              <a:rPr lang="en-US" sz="1050" dirty="0"/>
              <a:t>Do you own an electric vehicle or plug-in hybrid vehicle?</a:t>
            </a:r>
          </a:p>
          <a:p>
            <a:r>
              <a:rPr lang="en-US" sz="1050" dirty="0"/>
              <a:t>Will your next vehicle be electric or plug-in hybrid?</a:t>
            </a:r>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EV Ownership</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a:xfrm>
            <a:off x="1004041" y="2222092"/>
            <a:ext cx="2840372" cy="245805"/>
          </a:xfrm>
        </p:spPr>
        <p:txBody>
          <a:bodyPr/>
          <a:lstStyle/>
          <a:p>
            <a:r>
              <a:rPr lang="en-CA" dirty="0"/>
              <a:t>Base: All (n=1,500)</a:t>
            </a:r>
          </a:p>
        </p:txBody>
      </p:sp>
      <p:sp>
        <p:nvSpPr>
          <p:cNvPr id="10" name="Text Placeholder 4">
            <a:extLst>
              <a:ext uri="{FF2B5EF4-FFF2-40B4-BE49-F238E27FC236}">
                <a16:creationId xmlns:a16="http://schemas.microsoft.com/office/drawing/2014/main" id="{E8E51067-9282-77DF-037D-C43AA6E84809}"/>
              </a:ext>
            </a:extLst>
          </p:cNvPr>
          <p:cNvSpPr txBox="1">
            <a:spLocks/>
          </p:cNvSpPr>
          <p:nvPr/>
        </p:nvSpPr>
        <p:spPr>
          <a:xfrm>
            <a:off x="5713231" y="3262566"/>
            <a:ext cx="4887735" cy="4540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050" b="0" i="0" kern="1200">
                <a:solidFill>
                  <a:schemeClr val="accent2"/>
                </a:solidFill>
                <a:latin typeface="Gill Sans Nova" panose="020B06020201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Gill Sans Nova Light" panose="020B03020201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Gill Sans Nova Light" panose="020B03020201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Gill Sans Nova Light" panose="020B03020201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Gill Sans Nova Light" panose="020B03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Base: Those who own an electric or plug-in hybrid vehicle (n=201)</a:t>
            </a:r>
          </a:p>
        </p:txBody>
      </p:sp>
      <p:sp>
        <p:nvSpPr>
          <p:cNvPr id="11" name="Text Placeholder 17">
            <a:extLst>
              <a:ext uri="{FF2B5EF4-FFF2-40B4-BE49-F238E27FC236}">
                <a16:creationId xmlns:a16="http://schemas.microsoft.com/office/drawing/2014/main" id="{487FD3B9-2955-8A83-F205-002A83B9E068}"/>
              </a:ext>
            </a:extLst>
          </p:cNvPr>
          <p:cNvSpPr txBox="1">
            <a:spLocks/>
          </p:cNvSpPr>
          <p:nvPr/>
        </p:nvSpPr>
        <p:spPr>
          <a:xfrm>
            <a:off x="1004041" y="1689906"/>
            <a:ext cx="2931536" cy="5865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1733" b="1" dirty="0">
                <a:latin typeface="+mj-lt"/>
              </a:rPr>
              <a:t>Do You Currently Own an Electric or Plug-In Hybrid?</a:t>
            </a:r>
          </a:p>
        </p:txBody>
      </p:sp>
      <p:sp>
        <p:nvSpPr>
          <p:cNvPr id="12" name="Text Placeholder 17">
            <a:extLst>
              <a:ext uri="{FF2B5EF4-FFF2-40B4-BE49-F238E27FC236}">
                <a16:creationId xmlns:a16="http://schemas.microsoft.com/office/drawing/2014/main" id="{FEE721C0-5E4B-BE7D-0899-FA521743550E}"/>
              </a:ext>
            </a:extLst>
          </p:cNvPr>
          <p:cNvSpPr txBox="1">
            <a:spLocks/>
          </p:cNvSpPr>
          <p:nvPr/>
        </p:nvSpPr>
        <p:spPr>
          <a:xfrm>
            <a:off x="5480880" y="2864653"/>
            <a:ext cx="5517409" cy="499010"/>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09585">
              <a:buNone/>
            </a:pPr>
            <a:r>
              <a:rPr lang="en-CA" sz="1733" b="1" dirty="0">
                <a:solidFill>
                  <a:prstClr val="black"/>
                </a:solidFill>
                <a:latin typeface="+mj-lt"/>
              </a:rPr>
              <a:t>Will Next Vehicle Be Electric or Plug-In Hybrid?</a:t>
            </a:r>
          </a:p>
        </p:txBody>
      </p:sp>
      <p:graphicFrame>
        <p:nvGraphicFramePr>
          <p:cNvPr id="15" name="Chart 14">
            <a:extLst>
              <a:ext uri="{FF2B5EF4-FFF2-40B4-BE49-F238E27FC236}">
                <a16:creationId xmlns:a16="http://schemas.microsoft.com/office/drawing/2014/main" id="{42E799AE-3406-8077-55EF-F24A7FBD2154}"/>
              </a:ext>
            </a:extLst>
          </p:cNvPr>
          <p:cNvGraphicFramePr/>
          <p:nvPr>
            <p:extLst>
              <p:ext uri="{D42A27DB-BD31-4B8C-83A1-F6EECF244321}">
                <p14:modId xmlns:p14="http://schemas.microsoft.com/office/powerpoint/2010/main" val="404593664"/>
              </p:ext>
            </p:extLst>
          </p:nvPr>
        </p:nvGraphicFramePr>
        <p:xfrm>
          <a:off x="5878205" y="3262566"/>
          <a:ext cx="4722761" cy="15404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6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8">
            <a:extLst>
              <a:ext uri="{FF2B5EF4-FFF2-40B4-BE49-F238E27FC236}">
                <a16:creationId xmlns:a16="http://schemas.microsoft.com/office/drawing/2014/main" id="{B890AA38-6637-6251-23A2-4C5D343EE296}"/>
              </a:ext>
            </a:extLst>
          </p:cNvPr>
          <p:cNvGraphicFramePr>
            <a:graphicFrameLocks/>
          </p:cNvGraphicFramePr>
          <p:nvPr>
            <p:extLst>
              <p:ext uri="{D42A27DB-BD31-4B8C-83A1-F6EECF244321}">
                <p14:modId xmlns:p14="http://schemas.microsoft.com/office/powerpoint/2010/main" val="2306584825"/>
              </p:ext>
            </p:extLst>
          </p:nvPr>
        </p:nvGraphicFramePr>
        <p:xfrm>
          <a:off x="349756" y="1591852"/>
          <a:ext cx="11155362" cy="440189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276EBE39-5D37-482C-ECC4-B9B3DE940534}"/>
              </a:ext>
            </a:extLst>
          </p:cNvPr>
          <p:cNvSpPr>
            <a:spLocks noGrp="1"/>
          </p:cNvSpPr>
          <p:nvPr>
            <p:ph type="body" sz="quarter" idx="10"/>
          </p:nvPr>
        </p:nvSpPr>
        <p:spPr>
          <a:xfrm>
            <a:off x="950912" y="490716"/>
            <a:ext cx="10554206" cy="276999"/>
          </a:xfrm>
        </p:spPr>
        <p:txBody>
          <a:bodyPr/>
          <a:lstStyle/>
          <a:p>
            <a:r>
              <a:rPr lang="en-US" dirty="0"/>
              <a:t>What are the main reasons that you would consider purchasing an electric vehicle again? Please rank the top 3 reasons</a:t>
            </a:r>
            <a:endParaRPr lang="en-CA" dirty="0"/>
          </a:p>
        </p:txBody>
      </p:sp>
      <p:sp>
        <p:nvSpPr>
          <p:cNvPr id="6" name="Text Placeholder 5">
            <a:extLst>
              <a:ext uri="{FF2B5EF4-FFF2-40B4-BE49-F238E27FC236}">
                <a16:creationId xmlns:a16="http://schemas.microsoft.com/office/drawing/2014/main" id="{6429E7A0-56B2-244D-7A07-C51C23A18A85}"/>
              </a:ext>
            </a:extLst>
          </p:cNvPr>
          <p:cNvSpPr>
            <a:spLocks noGrp="1"/>
          </p:cNvSpPr>
          <p:nvPr>
            <p:ph type="body" sz="quarter" idx="12"/>
          </p:nvPr>
        </p:nvSpPr>
        <p:spPr/>
        <p:txBody>
          <a:bodyPr/>
          <a:lstStyle/>
          <a:p>
            <a:r>
              <a:rPr lang="en-CA" dirty="0"/>
              <a:t>Top reasons to consider purchasing an EV again</a:t>
            </a:r>
          </a:p>
          <a:p>
            <a:pPr>
              <a:spcBef>
                <a:spcPts val="0"/>
              </a:spcBef>
            </a:pPr>
            <a:r>
              <a:rPr lang="en-CA" sz="1600" dirty="0">
                <a:solidFill>
                  <a:schemeClr val="tx2"/>
                </a:solidFill>
              </a:rPr>
              <a:t>Among current EV owners</a:t>
            </a:r>
          </a:p>
        </p:txBody>
      </p:sp>
      <p:sp>
        <p:nvSpPr>
          <p:cNvPr id="5" name="Text Placeholder 4">
            <a:extLst>
              <a:ext uri="{FF2B5EF4-FFF2-40B4-BE49-F238E27FC236}">
                <a16:creationId xmlns:a16="http://schemas.microsoft.com/office/drawing/2014/main" id="{DC300A07-8801-6791-DCEC-47E255A59048}"/>
              </a:ext>
            </a:extLst>
          </p:cNvPr>
          <p:cNvSpPr>
            <a:spLocks noGrp="1"/>
          </p:cNvSpPr>
          <p:nvPr>
            <p:ph type="body" sz="quarter" idx="11"/>
          </p:nvPr>
        </p:nvSpPr>
        <p:spPr/>
        <p:txBody>
          <a:bodyPr/>
          <a:lstStyle/>
          <a:p>
            <a:r>
              <a:rPr lang="en-CA" dirty="0"/>
              <a:t>Base: Those who will purchase an electric or plug-in hybrid vehicle (n=177)</a:t>
            </a:r>
          </a:p>
        </p:txBody>
      </p:sp>
      <p:graphicFrame>
        <p:nvGraphicFramePr>
          <p:cNvPr id="2" name="Table 1">
            <a:extLst>
              <a:ext uri="{FF2B5EF4-FFF2-40B4-BE49-F238E27FC236}">
                <a16:creationId xmlns:a16="http://schemas.microsoft.com/office/drawing/2014/main" id="{03D1F8EB-8A4B-789A-2C44-66348BCFD581}"/>
              </a:ext>
            </a:extLst>
          </p:cNvPr>
          <p:cNvGraphicFramePr>
            <a:graphicFrameLocks noGrp="1"/>
          </p:cNvGraphicFramePr>
          <p:nvPr>
            <p:extLst>
              <p:ext uri="{D42A27DB-BD31-4B8C-83A1-F6EECF244321}">
                <p14:modId xmlns:p14="http://schemas.microsoft.com/office/powerpoint/2010/main" val="1690434932"/>
              </p:ext>
            </p:extLst>
          </p:nvPr>
        </p:nvGraphicFramePr>
        <p:xfrm>
          <a:off x="7627182" y="1651819"/>
          <a:ext cx="635000" cy="4170840"/>
        </p:xfrm>
        <a:graphic>
          <a:graphicData uri="http://schemas.openxmlformats.org/drawingml/2006/table">
            <a:tbl>
              <a:tblPr>
                <a:tableStyleId>{5C22544A-7EE6-4342-B048-85BDC9FD1C3A}</a:tableStyleId>
              </a:tblPr>
              <a:tblGrid>
                <a:gridCol w="635000">
                  <a:extLst>
                    <a:ext uri="{9D8B030D-6E8A-4147-A177-3AD203B41FA5}">
                      <a16:colId xmlns:a16="http://schemas.microsoft.com/office/drawing/2014/main" val="2432833745"/>
                    </a:ext>
                  </a:extLst>
                </a:gridCol>
              </a:tblGrid>
              <a:tr h="347570">
                <a:tc>
                  <a:txBody>
                    <a:bodyPr/>
                    <a:lstStyle/>
                    <a:p>
                      <a:pPr algn="ctr" fontAlgn="b"/>
                      <a:r>
                        <a:rPr lang="en-CA" sz="1400" b="1" u="none" strike="noStrike">
                          <a:effectLst/>
                        </a:rPr>
                        <a:t>41%</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1133947986"/>
                  </a:ext>
                </a:extLst>
              </a:tr>
              <a:tr h="347570">
                <a:tc>
                  <a:txBody>
                    <a:bodyPr/>
                    <a:lstStyle/>
                    <a:p>
                      <a:pPr algn="ctr" fontAlgn="b"/>
                      <a:r>
                        <a:rPr lang="en-CA" sz="1400" b="1" u="none" strike="noStrike" dirty="0">
                          <a:effectLst/>
                        </a:rPr>
                        <a:t>39%</a:t>
                      </a:r>
                      <a:endParaRPr lang="en-CA" sz="1400" b="1" i="0" u="none" strike="noStrike" dirty="0">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3250210902"/>
                  </a:ext>
                </a:extLst>
              </a:tr>
              <a:tr h="347570">
                <a:tc>
                  <a:txBody>
                    <a:bodyPr/>
                    <a:lstStyle/>
                    <a:p>
                      <a:pPr algn="ctr" fontAlgn="b"/>
                      <a:r>
                        <a:rPr lang="en-CA" sz="1400" b="1" u="none" strike="noStrike">
                          <a:effectLst/>
                        </a:rPr>
                        <a:t>32%</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2731583250"/>
                  </a:ext>
                </a:extLst>
              </a:tr>
              <a:tr h="347570">
                <a:tc>
                  <a:txBody>
                    <a:bodyPr/>
                    <a:lstStyle/>
                    <a:p>
                      <a:pPr algn="ctr" fontAlgn="b"/>
                      <a:r>
                        <a:rPr lang="en-CA" sz="1400" b="1" u="none" strike="noStrike" dirty="0">
                          <a:effectLst/>
                        </a:rPr>
                        <a:t>28%</a:t>
                      </a:r>
                      <a:endParaRPr lang="en-CA" sz="1400" b="1" i="0" u="none" strike="noStrike" dirty="0">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1524879159"/>
                  </a:ext>
                </a:extLst>
              </a:tr>
              <a:tr h="347570">
                <a:tc>
                  <a:txBody>
                    <a:bodyPr/>
                    <a:lstStyle/>
                    <a:p>
                      <a:pPr algn="ctr" fontAlgn="b"/>
                      <a:r>
                        <a:rPr lang="en-CA" sz="1400" b="1" u="none" strike="noStrike">
                          <a:effectLst/>
                        </a:rPr>
                        <a:t>25%</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952504525"/>
                  </a:ext>
                </a:extLst>
              </a:tr>
              <a:tr h="347570">
                <a:tc>
                  <a:txBody>
                    <a:bodyPr/>
                    <a:lstStyle/>
                    <a:p>
                      <a:pPr algn="ctr" fontAlgn="b"/>
                      <a:r>
                        <a:rPr lang="en-CA" sz="1400" b="1" u="none" strike="noStrike">
                          <a:effectLst/>
                        </a:rPr>
                        <a:t>24%</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1307285508"/>
                  </a:ext>
                </a:extLst>
              </a:tr>
              <a:tr h="347570">
                <a:tc>
                  <a:txBody>
                    <a:bodyPr/>
                    <a:lstStyle/>
                    <a:p>
                      <a:pPr algn="ctr" fontAlgn="b"/>
                      <a:r>
                        <a:rPr lang="en-CA" sz="1400" b="1" u="none" strike="noStrike">
                          <a:effectLst/>
                        </a:rPr>
                        <a:t>22%</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207355004"/>
                  </a:ext>
                </a:extLst>
              </a:tr>
              <a:tr h="347570">
                <a:tc>
                  <a:txBody>
                    <a:bodyPr/>
                    <a:lstStyle/>
                    <a:p>
                      <a:pPr algn="ctr" fontAlgn="b"/>
                      <a:r>
                        <a:rPr lang="en-CA" sz="1400" b="1" u="none" strike="noStrike">
                          <a:effectLst/>
                        </a:rPr>
                        <a:t>21%</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1382722496"/>
                  </a:ext>
                </a:extLst>
              </a:tr>
              <a:tr h="347570">
                <a:tc>
                  <a:txBody>
                    <a:bodyPr/>
                    <a:lstStyle/>
                    <a:p>
                      <a:pPr algn="ctr" fontAlgn="b"/>
                      <a:r>
                        <a:rPr lang="en-CA" sz="1400" b="1" u="none" strike="noStrike">
                          <a:effectLst/>
                        </a:rPr>
                        <a:t>19%</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1152238946"/>
                  </a:ext>
                </a:extLst>
              </a:tr>
              <a:tr h="347570">
                <a:tc>
                  <a:txBody>
                    <a:bodyPr/>
                    <a:lstStyle/>
                    <a:p>
                      <a:pPr algn="ctr" fontAlgn="b"/>
                      <a:r>
                        <a:rPr lang="en-CA" sz="1400" b="1" u="none" strike="noStrike">
                          <a:effectLst/>
                        </a:rPr>
                        <a:t>17%</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4214522807"/>
                  </a:ext>
                </a:extLst>
              </a:tr>
              <a:tr h="347570">
                <a:tc>
                  <a:txBody>
                    <a:bodyPr/>
                    <a:lstStyle/>
                    <a:p>
                      <a:pPr algn="ctr" fontAlgn="b"/>
                      <a:r>
                        <a:rPr lang="en-CA" sz="1400" b="1" u="none" strike="noStrike">
                          <a:effectLst/>
                        </a:rPr>
                        <a:t>16%</a:t>
                      </a:r>
                      <a:endParaRPr lang="en-CA" sz="1400" b="1" i="0" u="none" strike="noStrike">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2921049683"/>
                  </a:ext>
                </a:extLst>
              </a:tr>
              <a:tr h="347570">
                <a:tc>
                  <a:txBody>
                    <a:bodyPr/>
                    <a:lstStyle/>
                    <a:p>
                      <a:pPr algn="ctr" fontAlgn="b"/>
                      <a:r>
                        <a:rPr lang="en-CA" sz="1400" b="1" u="none" strike="noStrike" dirty="0">
                          <a:effectLst/>
                        </a:rPr>
                        <a:t>16%</a:t>
                      </a:r>
                      <a:endParaRPr lang="en-CA" sz="1400" b="1" i="0" u="none" strike="noStrike" dirty="0">
                        <a:solidFill>
                          <a:srgbClr val="000000"/>
                        </a:solidFill>
                        <a:effectLst/>
                        <a:latin typeface="Calibri" panose="020F0502020204030204" pitchFamily="34" charset="0"/>
                      </a:endParaRPr>
                    </a:p>
                  </a:txBody>
                  <a:tcPr marL="4763" marR="4763" marT="4763" marB="0" anchor="ctr">
                    <a:noFill/>
                  </a:tcPr>
                </a:tc>
                <a:extLst>
                  <a:ext uri="{0D108BD9-81ED-4DB2-BD59-A6C34878D82A}">
                    <a16:rowId xmlns:a16="http://schemas.microsoft.com/office/drawing/2014/main" val="435275215"/>
                  </a:ext>
                </a:extLst>
              </a:tr>
            </a:tbl>
          </a:graphicData>
        </a:graphic>
      </p:graphicFrame>
      <p:sp>
        <p:nvSpPr>
          <p:cNvPr id="7" name="Rectangle: Rounded Corners 6">
            <a:extLst>
              <a:ext uri="{FF2B5EF4-FFF2-40B4-BE49-F238E27FC236}">
                <a16:creationId xmlns:a16="http://schemas.microsoft.com/office/drawing/2014/main" id="{208C15DB-6A73-C512-EB0F-4EEDB06BF71C}"/>
              </a:ext>
            </a:extLst>
          </p:cNvPr>
          <p:cNvSpPr/>
          <p:nvPr/>
        </p:nvSpPr>
        <p:spPr>
          <a:xfrm>
            <a:off x="349757" y="1651819"/>
            <a:ext cx="7029238" cy="101468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1263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967104-7FDF-454C-2016-1D384C4D39B1}"/>
              </a:ext>
            </a:extLst>
          </p:cNvPr>
          <p:cNvSpPr>
            <a:spLocks noGrp="1"/>
          </p:cNvSpPr>
          <p:nvPr>
            <p:ph type="body" sz="quarter" idx="10"/>
          </p:nvPr>
        </p:nvSpPr>
        <p:spPr>
          <a:xfrm>
            <a:off x="950912" y="490716"/>
            <a:ext cx="10554206" cy="276999"/>
          </a:xfrm>
        </p:spPr>
        <p:txBody>
          <a:bodyPr/>
          <a:lstStyle/>
          <a:p>
            <a:r>
              <a:rPr lang="en-US" sz="1200" dirty="0"/>
              <a:t>Do you own a gas or non-plug-in hybrid vehicle?</a:t>
            </a:r>
            <a:endParaRPr lang="en-CA" sz="1200" dirty="0"/>
          </a:p>
        </p:txBody>
      </p:sp>
      <p:sp>
        <p:nvSpPr>
          <p:cNvPr id="3" name="Text Placeholder 2">
            <a:extLst>
              <a:ext uri="{FF2B5EF4-FFF2-40B4-BE49-F238E27FC236}">
                <a16:creationId xmlns:a16="http://schemas.microsoft.com/office/drawing/2014/main" id="{7648CAD1-AE8A-F5F2-E189-051D94996A46}"/>
              </a:ext>
            </a:extLst>
          </p:cNvPr>
          <p:cNvSpPr>
            <a:spLocks noGrp="1"/>
          </p:cNvSpPr>
          <p:nvPr>
            <p:ph type="body" sz="quarter" idx="12"/>
          </p:nvPr>
        </p:nvSpPr>
        <p:spPr/>
        <p:txBody>
          <a:bodyPr/>
          <a:lstStyle/>
          <a:p>
            <a:r>
              <a:rPr lang="en-CA" dirty="0"/>
              <a:t>Gas Vehicle Ownership</a:t>
            </a:r>
          </a:p>
        </p:txBody>
      </p:sp>
      <p:sp>
        <p:nvSpPr>
          <p:cNvPr id="4" name="Text Placeholder 3">
            <a:extLst>
              <a:ext uri="{FF2B5EF4-FFF2-40B4-BE49-F238E27FC236}">
                <a16:creationId xmlns:a16="http://schemas.microsoft.com/office/drawing/2014/main" id="{62DEB294-2541-9B53-B698-05F892234D90}"/>
              </a:ext>
            </a:extLst>
          </p:cNvPr>
          <p:cNvSpPr>
            <a:spLocks noGrp="1"/>
          </p:cNvSpPr>
          <p:nvPr>
            <p:ph type="body" sz="quarter" idx="11"/>
          </p:nvPr>
        </p:nvSpPr>
        <p:spPr/>
        <p:txBody>
          <a:bodyPr/>
          <a:lstStyle/>
          <a:p>
            <a:r>
              <a:rPr lang="en-CA" dirty="0"/>
              <a:t>Base: All (n=1,500)</a:t>
            </a:r>
          </a:p>
        </p:txBody>
      </p:sp>
      <p:graphicFrame>
        <p:nvGraphicFramePr>
          <p:cNvPr id="9" name="Have you ever come across a peer at work that you thought might be struggling with an opioid or substance use issue in their life?" descr="2e431716-abda-4338-a483-3639786db017 Have you ever come across a peer at work that you thought might be struggling with an opioid or substance use issue in their life?">
            <a:extLst>
              <a:ext uri="{FF2B5EF4-FFF2-40B4-BE49-F238E27FC236}">
                <a16:creationId xmlns:a16="http://schemas.microsoft.com/office/drawing/2014/main" id="{D14A1749-8D90-199B-D0BB-F6B321BA435B}"/>
              </a:ext>
            </a:extLst>
          </p:cNvPr>
          <p:cNvGraphicFramePr>
            <a:graphicFrameLocks/>
          </p:cNvGraphicFramePr>
          <p:nvPr>
            <p:extLst>
              <p:ext uri="{D42A27DB-BD31-4B8C-83A1-F6EECF244321}">
                <p14:modId xmlns:p14="http://schemas.microsoft.com/office/powerpoint/2010/main" val="3994447073"/>
              </p:ext>
            </p:extLst>
          </p:nvPr>
        </p:nvGraphicFramePr>
        <p:xfrm>
          <a:off x="-1157815" y="1754798"/>
          <a:ext cx="8388000" cy="381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0722372"/>
      </p:ext>
    </p:extLst>
  </p:cSld>
  <p:clrMapOvr>
    <a:masterClrMapping/>
  </p:clrMapOvr>
</p:sld>
</file>

<file path=ppt/theme/theme1.xml><?xml version="1.0" encoding="utf-8"?>
<a:theme xmlns:a="http://schemas.openxmlformats.org/drawingml/2006/main" name="Abacus Light">
  <a:themeElements>
    <a:clrScheme name="Custom 5">
      <a:dk1>
        <a:srgbClr val="000000"/>
      </a:dk1>
      <a:lt1>
        <a:srgbClr val="FFFFFF"/>
      </a:lt1>
      <a:dk2>
        <a:srgbClr val="65B668"/>
      </a:dk2>
      <a:lt2>
        <a:srgbClr val="AED36D"/>
      </a:lt2>
      <a:accent1>
        <a:srgbClr val="186836"/>
      </a:accent1>
      <a:accent2>
        <a:srgbClr val="202036"/>
      </a:accent2>
      <a:accent3>
        <a:srgbClr val="DADA62"/>
      </a:accent3>
      <a:accent4>
        <a:srgbClr val="FF4850"/>
      </a:accent4>
      <a:accent5>
        <a:srgbClr val="FF9496"/>
      </a:accent5>
      <a:accent6>
        <a:srgbClr val="E4E5E5"/>
      </a:accent6>
      <a:hlink>
        <a:srgbClr val="FF9900"/>
      </a:hlink>
      <a:folHlink>
        <a:srgbClr val="9966FF"/>
      </a:folHlink>
    </a:clrScheme>
    <a:fontScheme name="Custom 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bacus Dark">
  <a:themeElements>
    <a:clrScheme name="Custom 4">
      <a:dk1>
        <a:srgbClr val="000000"/>
      </a:dk1>
      <a:lt1>
        <a:srgbClr val="FFFFFF"/>
      </a:lt1>
      <a:dk2>
        <a:srgbClr val="65B668"/>
      </a:dk2>
      <a:lt2>
        <a:srgbClr val="AED36D"/>
      </a:lt2>
      <a:accent1>
        <a:srgbClr val="186836"/>
      </a:accent1>
      <a:accent2>
        <a:srgbClr val="202036"/>
      </a:accent2>
      <a:accent3>
        <a:srgbClr val="DADA62"/>
      </a:accent3>
      <a:accent4>
        <a:srgbClr val="E1E4E1"/>
      </a:accent4>
      <a:accent5>
        <a:srgbClr val="E4E5E5"/>
      </a:accent5>
      <a:accent6>
        <a:srgbClr val="E4E5E5"/>
      </a:accent6>
      <a:hlink>
        <a:srgbClr val="FF9900"/>
      </a:hlink>
      <a:folHlink>
        <a:srgbClr val="9966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e0aa45-a299-43c4-b40e-a5598ce4d548" xsi:nil="true"/>
    <lcf76f155ced4ddcb4097134ff3c332f xmlns="348c5dd4-6af1-431f-9035-d218b8d96b03">
      <Terms xmlns="http://schemas.microsoft.com/office/infopath/2007/PartnerControls"/>
    </lcf76f155ced4ddcb4097134ff3c332f>
    <SharedWithUsers xmlns="59e0aa45-a299-43c4-b40e-a5598ce4d548">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DF182BA51C0E43BF837D1D14B6F602" ma:contentTypeVersion="19" ma:contentTypeDescription="Create a new document." ma:contentTypeScope="" ma:versionID="1b9127d3fd09355ef466283a87d89af7">
  <xsd:schema xmlns:xsd="http://www.w3.org/2001/XMLSchema" xmlns:xs="http://www.w3.org/2001/XMLSchema" xmlns:p="http://schemas.microsoft.com/office/2006/metadata/properties" xmlns:ns2="348c5dd4-6af1-431f-9035-d218b8d96b03" xmlns:ns3="59e0aa45-a299-43c4-b40e-a5598ce4d548" targetNamespace="http://schemas.microsoft.com/office/2006/metadata/properties" ma:root="true" ma:fieldsID="80a63f50f24af1e8567d273bb123a00c" ns2:_="" ns3:_="">
    <xsd:import namespace="348c5dd4-6af1-431f-9035-d218b8d96b03"/>
    <xsd:import namespace="59e0aa45-a299-43c4-b40e-a5598ce4d5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8c5dd4-6af1-431f-9035-d218b8d96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0625842-7af0-4dfb-b528-a7ca131e78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e0aa45-a299-43c4-b40e-a5598ce4d54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39c7116-da92-4239-b69c-c0717e2cd9e0}" ma:internalName="TaxCatchAll" ma:showField="CatchAllData" ma:web="59e0aa45-a299-43c4-b40e-a5598ce4d5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0B0F1C-C48D-46D2-8879-344596D6900C}">
  <ds:schemaRefs>
    <ds:schemaRef ds:uri="http://schemas.microsoft.com/sharepoint/v3/contenttype/forms"/>
  </ds:schemaRefs>
</ds:datastoreItem>
</file>

<file path=customXml/itemProps2.xml><?xml version="1.0" encoding="utf-8"?>
<ds:datastoreItem xmlns:ds="http://schemas.openxmlformats.org/officeDocument/2006/customXml" ds:itemID="{96BF6310-05E8-4717-9B58-BC43CA745E36}">
  <ds:schemaRefs>
    <ds:schemaRef ds:uri="59e0aa45-a299-43c4-b40e-a5598ce4d548"/>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infopath/2007/PartnerControls"/>
    <ds:schemaRef ds:uri="http://purl.org/dc/elements/1.1/"/>
    <ds:schemaRef ds:uri="348c5dd4-6af1-431f-9035-d218b8d96b0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687E57E-74B1-4A82-A969-F16B987A6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8c5dd4-6af1-431f-9035-d218b8d96b03"/>
    <ds:schemaRef ds:uri="59e0aa45-a299-43c4-b40e-a5598ce4d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4241</TotalTime>
  <Words>3520</Words>
  <Application>Microsoft Office PowerPoint</Application>
  <PresentationFormat>Widescreen</PresentationFormat>
  <Paragraphs>670</Paragraphs>
  <Slides>59</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59</vt:i4>
      </vt:variant>
    </vt:vector>
  </HeadingPairs>
  <TitlesOfParts>
    <vt:vector size="66" baseType="lpstr">
      <vt:lpstr>Arial</vt:lpstr>
      <vt:lpstr>Calibri</vt:lpstr>
      <vt:lpstr>Gill Sans Nova</vt:lpstr>
      <vt:lpstr>Gill Sans Nova Light</vt:lpstr>
      <vt:lpstr>Söhne</vt:lpstr>
      <vt:lpstr>Abacus Light</vt:lpstr>
      <vt:lpstr>Abacus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EMC Report - Abacus Data</dc:title>
  <dc:creator>Zubin Sanyal</dc:creator>
  <cp:lastModifiedBy>Eddie Sheppard</cp:lastModifiedBy>
  <cp:revision>33</cp:revision>
  <dcterms:created xsi:type="dcterms:W3CDTF">2022-01-13T17:24:19Z</dcterms:created>
  <dcterms:modified xsi:type="dcterms:W3CDTF">2023-10-06T00:42:11Z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0x010100D1DF182BA51C0E43BF837D1D14B6F602</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